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6"/>
  </p:notesMasterIdLst>
  <p:handoutMasterIdLst>
    <p:handoutMasterId r:id="rId17"/>
  </p:handoutMasterIdLst>
  <p:sldIdLst>
    <p:sldId id="257" r:id="rId5"/>
    <p:sldId id="370" r:id="rId6"/>
    <p:sldId id="318" r:id="rId7"/>
    <p:sldId id="371" r:id="rId8"/>
    <p:sldId id="372" r:id="rId9"/>
    <p:sldId id="374" r:id="rId10"/>
    <p:sldId id="375" r:id="rId11"/>
    <p:sldId id="376" r:id="rId12"/>
    <p:sldId id="377" r:id="rId13"/>
    <p:sldId id="378" r:id="rId14"/>
    <p:sldId id="37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93" userDrawn="1">
          <p15:clr>
            <a:srgbClr val="A4A3A4"/>
          </p15:clr>
        </p15:guide>
        <p15:guide id="2" pos="665" userDrawn="1">
          <p15:clr>
            <a:srgbClr val="A4A3A4"/>
          </p15:clr>
        </p15:guide>
        <p15:guide id="3" pos="5881" userDrawn="1">
          <p15:clr>
            <a:srgbClr val="A4A3A4"/>
          </p15:clr>
        </p15:guide>
        <p15:guide id="4"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SRA Archita, SDD/P21" initials="MAS" lastIdx="1" clrIdx="0">
    <p:extLst>
      <p:ext uri="{19B8F6BF-5375-455C-9EA6-DF929625EA0E}">
        <p15:presenceInfo xmlns:p15="http://schemas.microsoft.com/office/powerpoint/2012/main" userId="S-1-5-21-2146598497-832928401-1254845835-19515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0000"/>
    <a:srgbClr val="0066FF"/>
    <a:srgbClr val="0000FF"/>
    <a:srgbClr val="149E9D"/>
    <a:srgbClr val="14435D"/>
    <a:srgbClr val="ED9A3C"/>
    <a:srgbClr val="36708A"/>
    <a:srgbClr val="F06E58"/>
    <a:srgbClr val="D7E5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D13774-03E9-503B-81FC-10E70C830CD3}" v="2" dt="2021-11-18T18:04:32.364"/>
    <p1510:client id="{6048A522-8E86-5459-057C-D28C6C6617A2}" v="30" dt="2021-11-16T19:10:15.558"/>
    <p1510:client id="{EB84C06B-4974-2936-FFD7-5158B6E03C64}" v="12" dt="2021-11-16T18:44:40.6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754" y="58"/>
      </p:cViewPr>
      <p:guideLst>
        <p:guide orient="horz" pos="1593"/>
        <p:guide pos="665"/>
        <p:guide pos="5881"/>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DDF3964-FB6F-4ADF-9F9B-745AC6C1C3A1}" type="datetimeFigureOut">
              <a:rPr lang="en-GB" smtClean="0"/>
              <a:t>02/08/2022</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3319242-C7E3-44F8-9126-DC68D2CF8095}" type="slidenum">
              <a:rPr lang="en-GB" smtClean="0"/>
              <a:t>‹#›</a:t>
            </a:fld>
            <a:endParaRPr lang="en-GB"/>
          </a:p>
        </p:txBody>
      </p:sp>
    </p:spTree>
    <p:extLst>
      <p:ext uri="{BB962C8B-B14F-4D97-AF65-F5344CB8AC3E}">
        <p14:creationId xmlns:p14="http://schemas.microsoft.com/office/powerpoint/2010/main" val="352386418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8AEAC2-49EE-4F45-A043-3BA3F0E29325}" type="datetimeFigureOut">
              <a:rPr lang="en-GB" smtClean="0"/>
              <a:t>02/08/2022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E4526D-4282-4AA2-AEFF-B160EFDA1062}" type="slidenum">
              <a:rPr lang="en-GB" smtClean="0"/>
              <a:t>‹#›</a:t>
            </a:fld>
            <a:endParaRPr lang="en-GB"/>
          </a:p>
        </p:txBody>
      </p:sp>
    </p:spTree>
    <p:extLst>
      <p:ext uri="{BB962C8B-B14F-4D97-AF65-F5344CB8AC3E}">
        <p14:creationId xmlns:p14="http://schemas.microsoft.com/office/powerpoint/2010/main" val="33144639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541464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a:p>
        </p:txBody>
      </p:sp>
    </p:spTree>
    <p:extLst>
      <p:ext uri="{BB962C8B-B14F-4D97-AF65-F5344CB8AC3E}">
        <p14:creationId xmlns:p14="http://schemas.microsoft.com/office/powerpoint/2010/main" val="1198720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Tree>
    <p:extLst>
      <p:ext uri="{BB962C8B-B14F-4D97-AF65-F5344CB8AC3E}">
        <p14:creationId xmlns:p14="http://schemas.microsoft.com/office/powerpoint/2010/main" val="2442492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Tree>
    <p:extLst>
      <p:ext uri="{BB962C8B-B14F-4D97-AF65-F5344CB8AC3E}">
        <p14:creationId xmlns:p14="http://schemas.microsoft.com/office/powerpoint/2010/main" val="45176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Tree>
    <p:extLst>
      <p:ext uri="{BB962C8B-B14F-4D97-AF65-F5344CB8AC3E}">
        <p14:creationId xmlns:p14="http://schemas.microsoft.com/office/powerpoint/2010/main" val="31278161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t="12312" b="23911"/>
          <a:stretch/>
        </p:blipFill>
        <p:spPr>
          <a:xfrm>
            <a:off x="0" y="0"/>
            <a:ext cx="12340095" cy="4426723"/>
          </a:xfrm>
          <a:prstGeom prst="rect">
            <a:avLst/>
          </a:prstGeom>
        </p:spPr>
      </p:pic>
      <p:sp>
        <p:nvSpPr>
          <p:cNvPr id="6" name="Title 1"/>
          <p:cNvSpPr>
            <a:spLocks noGrp="1"/>
          </p:cNvSpPr>
          <p:nvPr>
            <p:ph type="ctrTitle"/>
          </p:nvPr>
        </p:nvSpPr>
        <p:spPr>
          <a:xfrm>
            <a:off x="2152834" y="946579"/>
            <a:ext cx="7566222" cy="1956306"/>
          </a:xfrm>
          <a:prstGeom prst="rect">
            <a:avLst/>
          </a:prstGeom>
        </p:spPr>
        <p:txBody>
          <a:bodyPr anchor="ctr"/>
          <a:lstStyle>
            <a:lvl1pPr algn="l">
              <a:lnSpc>
                <a:spcPct val="100000"/>
              </a:lnSpc>
              <a:defRPr sz="4000" b="1" cap="all" spc="200" baseline="0">
                <a:solidFill>
                  <a:schemeClr val="accent6"/>
                </a:solidFill>
                <a:latin typeface="Arial Black" panose="020B0A04020102020204" pitchFamily="34" charset="0"/>
              </a:defRPr>
            </a:lvl1pPr>
          </a:lstStyle>
          <a:p>
            <a:r>
              <a:rPr lang="en-US"/>
              <a:t>Click to edit Master title style</a:t>
            </a:r>
            <a:endParaRPr lang="fr-FR"/>
          </a:p>
        </p:txBody>
      </p:sp>
      <p:sp>
        <p:nvSpPr>
          <p:cNvPr id="9" name="Text Placeholder 8"/>
          <p:cNvSpPr>
            <a:spLocks noGrp="1"/>
          </p:cNvSpPr>
          <p:nvPr>
            <p:ph type="body" sz="quarter" idx="10" hasCustomPrompt="1"/>
          </p:nvPr>
        </p:nvSpPr>
        <p:spPr>
          <a:xfrm>
            <a:off x="2166603" y="2573078"/>
            <a:ext cx="7561597" cy="946409"/>
          </a:xfrm>
          <a:prstGeom prst="rect">
            <a:avLst/>
          </a:prstGeom>
        </p:spPr>
        <p:txBody>
          <a:bodyPr anchor="ctr"/>
          <a:lstStyle>
            <a:lvl1pPr marL="0" indent="0">
              <a:buNone/>
              <a:defRPr sz="3000" b="1">
                <a:solidFill>
                  <a:srgbClr val="ED9B3C"/>
                </a:solidFill>
                <a:latin typeface="Arial Black" panose="020B0A04020102020204" pitchFamily="34" charset="0"/>
              </a:defRPr>
            </a:lvl1pPr>
          </a:lstStyle>
          <a:p>
            <a:pPr lvl="0"/>
            <a:r>
              <a:rPr lang="en-US"/>
              <a:t>EDIT MASTER TEXT STYLES</a:t>
            </a:r>
          </a:p>
        </p:txBody>
      </p:sp>
      <p:sp>
        <p:nvSpPr>
          <p:cNvPr id="10" name="Text Placeholder 8"/>
          <p:cNvSpPr>
            <a:spLocks noGrp="1"/>
          </p:cNvSpPr>
          <p:nvPr>
            <p:ph type="body" sz="quarter" idx="11" hasCustomPrompt="1"/>
          </p:nvPr>
        </p:nvSpPr>
        <p:spPr>
          <a:xfrm>
            <a:off x="2152834" y="3519487"/>
            <a:ext cx="7575366" cy="1626499"/>
          </a:xfrm>
          <a:prstGeom prst="rect">
            <a:avLst/>
          </a:prstGeom>
        </p:spPr>
        <p:txBody>
          <a:bodyPr anchor="ctr"/>
          <a:lstStyle>
            <a:lvl1pPr marL="0" indent="0">
              <a:buNone/>
              <a:defRPr sz="2500" b="1">
                <a:solidFill>
                  <a:srgbClr val="EB6651"/>
                </a:solidFill>
                <a:latin typeface="Arial Black" panose="020B0A04020102020204" pitchFamily="34" charset="0"/>
              </a:defRPr>
            </a:lvl1pPr>
          </a:lstStyle>
          <a:p>
            <a:pPr lvl="0"/>
            <a:r>
              <a:rPr lang="en-US"/>
              <a:t>Edit master text styles</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t="12312" b="23911"/>
          <a:stretch/>
        </p:blipFill>
        <p:spPr>
          <a:xfrm>
            <a:off x="0" y="2431277"/>
            <a:ext cx="12340095" cy="4426723"/>
          </a:xfrm>
          <a:prstGeom prst="rect">
            <a:avLst/>
          </a:prstGeom>
        </p:spPr>
      </p:pic>
    </p:spTree>
    <p:extLst>
      <p:ext uri="{BB962C8B-B14F-4D97-AF65-F5344CB8AC3E}">
        <p14:creationId xmlns:p14="http://schemas.microsoft.com/office/powerpoint/2010/main" val="258695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artcile_b">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71"/>
            <a:ext cx="12192000" cy="6857657"/>
          </a:xfrm>
          <a:prstGeom prst="rect">
            <a:avLst/>
          </a:prstGeom>
        </p:spPr>
      </p:pic>
    </p:spTree>
    <p:extLst>
      <p:ext uri="{BB962C8B-B14F-4D97-AF65-F5344CB8AC3E}">
        <p14:creationId xmlns:p14="http://schemas.microsoft.com/office/powerpoint/2010/main" val="952216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artcile_b">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71"/>
            <a:ext cx="12192000" cy="6857657"/>
          </a:xfrm>
          <a:prstGeom prst="rect">
            <a:avLst/>
          </a:prstGeom>
        </p:spPr>
      </p:pic>
    </p:spTree>
    <p:extLst>
      <p:ext uri="{BB962C8B-B14F-4D97-AF65-F5344CB8AC3E}">
        <p14:creationId xmlns:p14="http://schemas.microsoft.com/office/powerpoint/2010/main" val="4093439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rtcile_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71"/>
            <a:ext cx="12192305" cy="6857829"/>
          </a:xfrm>
          <a:prstGeom prst="rect">
            <a:avLst/>
          </a:prstGeom>
        </p:spPr>
      </p:pic>
      <p:sp>
        <p:nvSpPr>
          <p:cNvPr id="12" name="Title 1"/>
          <p:cNvSpPr>
            <a:spLocks noGrp="1"/>
          </p:cNvSpPr>
          <p:nvPr>
            <p:ph type="title" hasCustomPrompt="1"/>
          </p:nvPr>
        </p:nvSpPr>
        <p:spPr>
          <a:xfrm>
            <a:off x="621325" y="0"/>
            <a:ext cx="10190923" cy="1052623"/>
          </a:xfrm>
          <a:prstGeom prst="rect">
            <a:avLst/>
          </a:prstGeom>
        </p:spPr>
        <p:txBody>
          <a:bodyPr anchor="ctr"/>
          <a:lstStyle>
            <a:lvl1pPr algn="l">
              <a:lnSpc>
                <a:spcPct val="110000"/>
              </a:lnSpc>
              <a:defRPr sz="2500" b="1" spc="200" baseline="0">
                <a:solidFill>
                  <a:schemeClr val="tx1"/>
                </a:solidFill>
                <a:latin typeface="Arial Black" panose="020B0A04020102020204" pitchFamily="34" charset="0"/>
              </a:defRPr>
            </a:lvl1pPr>
          </a:lstStyle>
          <a:p>
            <a:r>
              <a:rPr lang="en-US"/>
              <a:t>CLICK TO EDIT MASTER TITLE STYLE</a:t>
            </a:r>
            <a:endParaRPr lang="fr-FR"/>
          </a:p>
        </p:txBody>
      </p:sp>
      <p:sp>
        <p:nvSpPr>
          <p:cNvPr id="5" name="ZoneTexte 4"/>
          <p:cNvSpPr txBox="1"/>
          <p:nvPr userDrawn="1"/>
        </p:nvSpPr>
        <p:spPr>
          <a:xfrm>
            <a:off x="10608501" y="576555"/>
            <a:ext cx="792000" cy="297454"/>
          </a:xfrm>
          <a:prstGeom prst="rect">
            <a:avLst/>
          </a:prstGeom>
          <a:noFill/>
        </p:spPr>
        <p:txBody>
          <a:bodyPr wrap="square" rtlCol="0">
            <a:spAutoFit/>
          </a:bodyPr>
          <a:lstStyle/>
          <a:p>
            <a:pPr algn="ctr"/>
            <a:fld id="{4613051D-303E-4467-8104-E7402A7731BD}" type="slidenum">
              <a:rPr lang="fr-FR" sz="1333" smtClean="0">
                <a:solidFill>
                  <a:schemeClr val="accent6"/>
                </a:solidFill>
                <a:latin typeface="Verdana" panose="020B0604030504040204" pitchFamily="34" charset="0"/>
                <a:ea typeface="Verdana" panose="020B0604030504040204" pitchFamily="34" charset="0"/>
                <a:cs typeface="Verdana" panose="020B0604030504040204" pitchFamily="34" charset="0"/>
              </a:rPr>
              <a:t>‹#›</a:t>
            </a:fld>
            <a:endParaRPr lang="fr-FR" sz="1333">
              <a:solidFill>
                <a:schemeClr val="accent6"/>
              </a:solidFill>
              <a:latin typeface="Verdana" panose="020B0604030504040204" pitchFamily="34" charset="0"/>
              <a:ea typeface="Verdana" panose="020B0604030504040204" pitchFamily="34" charset="0"/>
              <a:cs typeface="Verdana" panose="020B0604030504040204" pitchFamily="34" charset="0"/>
            </a:endParaRPr>
          </a:p>
        </p:txBody>
      </p:sp>
      <p:pic>
        <p:nvPicPr>
          <p:cNvPr id="4" name="Imag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949870" y="6340381"/>
            <a:ext cx="83377" cy="422447"/>
          </a:xfrm>
          <a:prstGeom prst="rect">
            <a:avLst/>
          </a:prstGeom>
        </p:spPr>
      </p:pic>
      <p:sp>
        <p:nvSpPr>
          <p:cNvPr id="8" name="Text Placeholder 7"/>
          <p:cNvSpPr>
            <a:spLocks noGrp="1"/>
          </p:cNvSpPr>
          <p:nvPr>
            <p:ph type="body" sz="quarter" idx="11"/>
          </p:nvPr>
        </p:nvSpPr>
        <p:spPr>
          <a:xfrm>
            <a:off x="238882" y="1052623"/>
            <a:ext cx="11710988" cy="804862"/>
          </a:xfrm>
          <a:prstGeom prst="rect">
            <a:avLst/>
          </a:prstGeom>
        </p:spPr>
        <p:txBody>
          <a:bodyPr anchor="ctr" anchorCtr="0">
            <a:normAutofit/>
          </a:bodyPr>
          <a:lstStyle>
            <a:lvl1pPr>
              <a:defRPr sz="1800">
                <a:solidFill>
                  <a:schemeClr val="accent2"/>
                </a:solidFill>
                <a:latin typeface="Verdana" panose="020B0604030504040204" pitchFamily="34" charset="0"/>
                <a:ea typeface="Verdana" panose="020B0604030504040204" pitchFamily="34" charset="0"/>
              </a:defRPr>
            </a:lvl1pPr>
          </a:lstStyle>
          <a:p>
            <a:pPr lvl="0"/>
            <a:r>
              <a:rPr lang="en-US"/>
              <a:t>Edit Master text styles</a:t>
            </a:r>
            <a:endParaRPr lang="en-GB"/>
          </a:p>
        </p:txBody>
      </p:sp>
      <p:sp>
        <p:nvSpPr>
          <p:cNvPr id="13" name="Slide Number Placeholder 1"/>
          <p:cNvSpPr>
            <a:spLocks noGrp="1"/>
          </p:cNvSpPr>
          <p:nvPr>
            <p:ph type="sldNum" sz="quarter" idx="4"/>
          </p:nvPr>
        </p:nvSpPr>
        <p:spPr>
          <a:xfrm>
            <a:off x="82827" y="6397703"/>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409BD1-A964-4FD9-BBE3-20B2B964D622}" type="slidenum">
              <a:rPr lang="en-GB" smtClean="0"/>
              <a:pPr/>
              <a:t>‹#›</a:t>
            </a:fld>
            <a:endParaRPr lang="en-GB"/>
          </a:p>
        </p:txBody>
      </p:sp>
    </p:spTree>
    <p:extLst>
      <p:ext uri="{BB962C8B-B14F-4D97-AF65-F5344CB8AC3E}">
        <p14:creationId xmlns:p14="http://schemas.microsoft.com/office/powerpoint/2010/main" val="4014302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artcile_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71"/>
            <a:ext cx="12192305" cy="6857829"/>
          </a:xfrm>
          <a:prstGeom prst="rect">
            <a:avLst/>
          </a:prstGeom>
        </p:spPr>
      </p:pic>
      <p:sp>
        <p:nvSpPr>
          <p:cNvPr id="9" name="Content Placeholder 8"/>
          <p:cNvSpPr>
            <a:spLocks noGrp="1"/>
          </p:cNvSpPr>
          <p:nvPr>
            <p:ph sz="quarter" idx="10" hasCustomPrompt="1"/>
          </p:nvPr>
        </p:nvSpPr>
        <p:spPr>
          <a:xfrm>
            <a:off x="731128" y="2660914"/>
            <a:ext cx="10081120" cy="960108"/>
          </a:xfrm>
          <a:prstGeom prst="rect">
            <a:avLst/>
          </a:prstGeom>
        </p:spPr>
        <p:txBody>
          <a:bodyPr anchor="t"/>
          <a:lstStyle>
            <a:lvl1pPr marL="0" indent="0">
              <a:lnSpc>
                <a:spcPct val="130000"/>
              </a:lnSpc>
              <a:spcBef>
                <a:spcPts val="0"/>
              </a:spcBef>
              <a:buNone/>
              <a:defRPr lang="fr-FR" sz="2133" b="0" i="0" baseline="0"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1pPr>
            <a:lvl2pPr indent="-191995">
              <a:lnSpc>
                <a:spcPct val="125000"/>
              </a:lnSpc>
              <a:spcAft>
                <a:spcPts val="267"/>
              </a:spcAft>
              <a:defRPr sz="1600" b="0" i="0" baseline="0">
                <a:solidFill>
                  <a:schemeClr val="accent1"/>
                </a:solidFill>
              </a:defRPr>
            </a:lvl2pPr>
            <a:lvl3pPr>
              <a:defRPr sz="1600" b="0" i="0" baseline="0">
                <a:solidFill>
                  <a:schemeClr val="accent1"/>
                </a:solidFill>
              </a:defRPr>
            </a:lvl3pPr>
            <a:lvl4pPr>
              <a:defRPr baseline="0">
                <a:solidFill>
                  <a:schemeClr val="accent1"/>
                </a:solidFill>
              </a:defRPr>
            </a:lvl4pPr>
            <a:lvl5pPr>
              <a:defRPr baseline="0">
                <a:solidFill>
                  <a:schemeClr val="accent1"/>
                </a:solidFill>
              </a:defRPr>
            </a:lvl5pPr>
          </a:lstStyle>
          <a:p>
            <a:pPr lvl="0"/>
            <a:r>
              <a:rPr lang="en-US"/>
              <a:t>Click to edit Master</a:t>
            </a:r>
          </a:p>
          <a:p>
            <a:pPr lvl="0"/>
            <a:r>
              <a:rPr lang="en-US"/>
              <a:t>Lorem ipsum </a:t>
            </a:r>
            <a:r>
              <a:rPr lang="en-US" err="1"/>
              <a:t>texte</a:t>
            </a:r>
            <a:r>
              <a:rPr lang="en-US"/>
              <a:t> </a:t>
            </a:r>
            <a:r>
              <a:rPr lang="en-US" err="1"/>
              <a:t>blabla</a:t>
            </a:r>
            <a:endParaRPr lang="en-US"/>
          </a:p>
        </p:txBody>
      </p:sp>
      <p:sp>
        <p:nvSpPr>
          <p:cNvPr id="12" name="Title 1"/>
          <p:cNvSpPr>
            <a:spLocks noGrp="1"/>
          </p:cNvSpPr>
          <p:nvPr>
            <p:ph type="title" hasCustomPrompt="1"/>
          </p:nvPr>
        </p:nvSpPr>
        <p:spPr>
          <a:xfrm>
            <a:off x="621325" y="0"/>
            <a:ext cx="10190923" cy="1052623"/>
          </a:xfrm>
          <a:prstGeom prst="rect">
            <a:avLst/>
          </a:prstGeom>
        </p:spPr>
        <p:txBody>
          <a:bodyPr anchor="ctr"/>
          <a:lstStyle>
            <a:lvl1pPr algn="l">
              <a:lnSpc>
                <a:spcPct val="110000"/>
              </a:lnSpc>
              <a:defRPr sz="3600" b="1" spc="200" baseline="0">
                <a:solidFill>
                  <a:schemeClr val="tx1"/>
                </a:solidFill>
                <a:latin typeface="Century Gothic" panose="020B0502020202020204" pitchFamily="34" charset="0"/>
              </a:defRPr>
            </a:lvl1pPr>
          </a:lstStyle>
          <a:p>
            <a:r>
              <a:rPr lang="en-US"/>
              <a:t>CLICK TO EDIT MASTER TITLE STYLE</a:t>
            </a:r>
            <a:endParaRPr lang="fr-FR"/>
          </a:p>
        </p:txBody>
      </p:sp>
      <p:sp>
        <p:nvSpPr>
          <p:cNvPr id="5" name="ZoneTexte 4"/>
          <p:cNvSpPr txBox="1"/>
          <p:nvPr/>
        </p:nvSpPr>
        <p:spPr>
          <a:xfrm>
            <a:off x="10608501" y="576555"/>
            <a:ext cx="792000" cy="297454"/>
          </a:xfrm>
          <a:prstGeom prst="rect">
            <a:avLst/>
          </a:prstGeom>
          <a:noFill/>
        </p:spPr>
        <p:txBody>
          <a:bodyPr wrap="square" rtlCol="0">
            <a:spAutoFit/>
          </a:bodyPr>
          <a:lstStyle/>
          <a:p>
            <a:pPr algn="ctr"/>
            <a:fld id="{4613051D-303E-4467-8104-E7402A7731BD}" type="slidenum">
              <a:rPr lang="fr-FR" sz="1333" smtClean="0">
                <a:solidFill>
                  <a:schemeClr val="accent6"/>
                </a:solidFill>
                <a:latin typeface="Verdana" panose="020B0604030504040204" pitchFamily="34" charset="0"/>
                <a:ea typeface="Verdana" panose="020B0604030504040204" pitchFamily="34" charset="0"/>
                <a:cs typeface="Verdana" panose="020B0604030504040204" pitchFamily="34" charset="0"/>
              </a:rPr>
              <a:t>‹#›</a:t>
            </a:fld>
            <a:endParaRPr lang="fr-FR" sz="1333">
              <a:solidFill>
                <a:schemeClr val="accent6"/>
              </a:solidFill>
              <a:latin typeface="Verdana" panose="020B0604030504040204" pitchFamily="34" charset="0"/>
              <a:ea typeface="Verdana" panose="020B0604030504040204" pitchFamily="34" charset="0"/>
              <a:cs typeface="Verdana" panose="020B0604030504040204" pitchFamily="34" charset="0"/>
            </a:endParaRPr>
          </a:p>
        </p:txBody>
      </p:sp>
      <p:sp>
        <p:nvSpPr>
          <p:cNvPr id="10" name="Content Placeholder 8"/>
          <p:cNvSpPr>
            <a:spLocks noGrp="1"/>
          </p:cNvSpPr>
          <p:nvPr>
            <p:ph sz="quarter" idx="11" hasCustomPrompt="1"/>
          </p:nvPr>
        </p:nvSpPr>
        <p:spPr>
          <a:xfrm>
            <a:off x="731128" y="3956923"/>
            <a:ext cx="10081120" cy="1869200"/>
          </a:xfrm>
          <a:prstGeom prst="rect">
            <a:avLst/>
          </a:prstGeom>
        </p:spPr>
        <p:txBody>
          <a:bodyPr anchor="t"/>
          <a:lstStyle>
            <a:lvl1pPr marL="0" indent="0">
              <a:lnSpc>
                <a:spcPct val="130000"/>
              </a:lnSpc>
              <a:spcBef>
                <a:spcPts val="0"/>
              </a:spcBef>
              <a:buNone/>
              <a:defRPr lang="fr-FR" sz="1600" b="0" i="0" baseline="0"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1pPr>
            <a:lvl2pPr indent="-191995">
              <a:lnSpc>
                <a:spcPct val="125000"/>
              </a:lnSpc>
              <a:spcAft>
                <a:spcPts val="267"/>
              </a:spcAft>
              <a:defRPr sz="1600" b="0" i="0" baseline="0">
                <a:solidFill>
                  <a:schemeClr val="accent1"/>
                </a:solidFill>
              </a:defRPr>
            </a:lvl2pPr>
            <a:lvl3pPr>
              <a:defRPr sz="1600" b="0" i="0" baseline="0">
                <a:solidFill>
                  <a:schemeClr val="accent1"/>
                </a:solidFill>
              </a:defRPr>
            </a:lvl3pPr>
            <a:lvl4pPr>
              <a:defRPr baseline="0">
                <a:solidFill>
                  <a:schemeClr val="accent1"/>
                </a:solidFill>
              </a:defRPr>
            </a:lvl4pPr>
            <a:lvl5pPr>
              <a:defRPr baseline="0">
                <a:solidFill>
                  <a:schemeClr val="accent1"/>
                </a:solidFill>
              </a:defRPr>
            </a:lvl5pPr>
          </a:lstStyle>
          <a:p>
            <a:pPr lvl="0"/>
            <a:r>
              <a:rPr lang="en-US"/>
              <a:t>Click to edit Master</a:t>
            </a:r>
          </a:p>
          <a:p>
            <a:pPr lvl="0"/>
            <a:r>
              <a:rPr lang="en-US"/>
              <a:t>Lorem ipsum </a:t>
            </a:r>
            <a:r>
              <a:rPr lang="en-US" err="1"/>
              <a:t>texte</a:t>
            </a:r>
            <a:r>
              <a:rPr lang="en-US"/>
              <a:t> </a:t>
            </a:r>
            <a:r>
              <a:rPr lang="en-US" err="1"/>
              <a:t>blabla</a:t>
            </a:r>
            <a:r>
              <a:rPr lang="en-US"/>
              <a:t> </a:t>
            </a:r>
          </a:p>
        </p:txBody>
      </p:sp>
      <p:pic>
        <p:nvPicPr>
          <p:cNvPr id="4" name="Imag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949870" y="6340381"/>
            <a:ext cx="83377" cy="422447"/>
          </a:xfrm>
          <a:prstGeom prst="rect">
            <a:avLst/>
          </a:prstGeom>
        </p:spPr>
      </p:pic>
    </p:spTree>
    <p:extLst>
      <p:ext uri="{BB962C8B-B14F-4D97-AF65-F5344CB8AC3E}">
        <p14:creationId xmlns:p14="http://schemas.microsoft.com/office/powerpoint/2010/main" val="953065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_artcile_b">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1007437" y="1892829"/>
            <a:ext cx="10177131" cy="3168352"/>
          </a:xfrm>
          <a:prstGeom prst="rect">
            <a:avLst/>
          </a:prstGeom>
        </p:spPr>
        <p:txBody>
          <a:bodyPr anchor="ctr"/>
          <a:lstStyle>
            <a:lvl1pPr algn="ctr">
              <a:defRPr sz="3733" b="1" cap="all" spc="201" baseline="0">
                <a:solidFill>
                  <a:schemeClr val="accent6"/>
                </a:solidFill>
                <a:latin typeface="Century Gothic" panose="020B0502020202020204" pitchFamily="34" charset="0"/>
              </a:defRPr>
            </a:lvl1pPr>
          </a:lstStyle>
          <a:p>
            <a:r>
              <a:rPr lang="en-US"/>
              <a:t>“ Click to edit Master title style ”</a:t>
            </a:r>
            <a:endParaRPr lang="fr-F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71"/>
            <a:ext cx="12192306" cy="6857829"/>
          </a:xfrm>
          <a:prstGeom prst="rect">
            <a:avLst/>
          </a:prstGeom>
        </p:spPr>
      </p:pic>
      <p:pic>
        <p:nvPicPr>
          <p:cNvPr id="6" name="Imag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00501" y="6291849"/>
            <a:ext cx="75797" cy="384043"/>
          </a:xfrm>
          <a:prstGeom prst="rect">
            <a:avLst/>
          </a:prstGeom>
        </p:spPr>
      </p:pic>
    </p:spTree>
    <p:extLst>
      <p:ext uri="{BB962C8B-B14F-4D97-AF65-F5344CB8AC3E}">
        <p14:creationId xmlns:p14="http://schemas.microsoft.com/office/powerpoint/2010/main" val="1425499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artcile_b">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1007437" y="1892829"/>
            <a:ext cx="10177131" cy="3168352"/>
          </a:xfrm>
          <a:prstGeom prst="rect">
            <a:avLst/>
          </a:prstGeom>
        </p:spPr>
        <p:txBody>
          <a:bodyPr anchor="ctr"/>
          <a:lstStyle>
            <a:lvl1pPr algn="ctr">
              <a:defRPr sz="3733" b="1" cap="all" spc="201" baseline="0">
                <a:solidFill>
                  <a:schemeClr val="accent6"/>
                </a:solidFill>
                <a:latin typeface="Century Gothic" panose="020B0502020202020204" pitchFamily="34" charset="0"/>
              </a:defRPr>
            </a:lvl1pPr>
          </a:lstStyle>
          <a:p>
            <a:r>
              <a:rPr lang="en-US"/>
              <a:t>“ Click to edit Master title style ”</a:t>
            </a:r>
            <a:endParaRPr lang="fr-F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71"/>
            <a:ext cx="12192305" cy="6857829"/>
          </a:xfrm>
          <a:prstGeom prst="rect">
            <a:avLst/>
          </a:prstGeom>
        </p:spPr>
      </p:pic>
      <p:pic>
        <p:nvPicPr>
          <p:cNvPr id="6" name="Imag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00501" y="6291849"/>
            <a:ext cx="75797" cy="384043"/>
          </a:xfrm>
          <a:prstGeom prst="rect">
            <a:avLst/>
          </a:prstGeom>
        </p:spPr>
      </p:pic>
    </p:spTree>
    <p:extLst>
      <p:ext uri="{BB962C8B-B14F-4D97-AF65-F5344CB8AC3E}">
        <p14:creationId xmlns:p14="http://schemas.microsoft.com/office/powerpoint/2010/main" val="793354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artcile_b">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71"/>
            <a:ext cx="12192306" cy="6857829"/>
          </a:xfrm>
          <a:prstGeom prst="rect">
            <a:avLst/>
          </a:prstGeom>
        </p:spPr>
      </p:pic>
    </p:spTree>
    <p:extLst>
      <p:ext uri="{BB962C8B-B14F-4D97-AF65-F5344CB8AC3E}">
        <p14:creationId xmlns:p14="http://schemas.microsoft.com/office/powerpoint/2010/main" val="417986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9_artcile_b">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7657"/>
          </a:xfrm>
          <a:prstGeom prst="rect">
            <a:avLst/>
          </a:prstGeom>
        </p:spPr>
      </p:pic>
    </p:spTree>
    <p:extLst>
      <p:ext uri="{BB962C8B-B14F-4D97-AF65-F5344CB8AC3E}">
        <p14:creationId xmlns:p14="http://schemas.microsoft.com/office/powerpoint/2010/main" val="640215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artcile_b">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43"/>
            <a:ext cx="12192000" cy="6857657"/>
          </a:xfrm>
          <a:prstGeom prst="rect">
            <a:avLst/>
          </a:prstGeom>
        </p:spPr>
      </p:pic>
    </p:spTree>
    <p:extLst>
      <p:ext uri="{BB962C8B-B14F-4D97-AF65-F5344CB8AC3E}">
        <p14:creationId xmlns:p14="http://schemas.microsoft.com/office/powerpoint/2010/main" val="354791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artcile_b">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71"/>
            <a:ext cx="12192000" cy="6857657"/>
          </a:xfrm>
          <a:prstGeom prst="rect">
            <a:avLst/>
          </a:prstGeom>
        </p:spPr>
      </p:pic>
    </p:spTree>
    <p:extLst>
      <p:ext uri="{BB962C8B-B14F-4D97-AF65-F5344CB8AC3E}">
        <p14:creationId xmlns:p14="http://schemas.microsoft.com/office/powerpoint/2010/main" val="1829476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409BD1-A964-4FD9-BBE3-20B2B964D622}" type="slidenum">
              <a:rPr lang="en-GB" smtClean="0"/>
              <a:t>‹#›</a:t>
            </a:fld>
            <a:endParaRPr lang="en-GB"/>
          </a:p>
        </p:txBody>
      </p:sp>
    </p:spTree>
    <p:extLst>
      <p:ext uri="{BB962C8B-B14F-4D97-AF65-F5344CB8AC3E}">
        <p14:creationId xmlns:p14="http://schemas.microsoft.com/office/powerpoint/2010/main" val="677913150"/>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62" r:id="rId3"/>
    <p:sldLayoutId id="2147483664" r:id="rId4"/>
    <p:sldLayoutId id="2147483665" r:id="rId5"/>
    <p:sldLayoutId id="2147483666" r:id="rId6"/>
    <p:sldLayoutId id="2147483670" r:id="rId7"/>
    <p:sldLayoutId id="2147483671" r:id="rId8"/>
    <p:sldLayoutId id="2147483668" r:id="rId9"/>
    <p:sldLayoutId id="2147483669" r:id="rId10"/>
    <p:sldLayoutId id="2147483667" r:id="rId11"/>
  </p:sldLayoutIdLst>
  <p:hf hdr="0" ftr="0" dt="0"/>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stats.oecd.org/DownloadFiles.aspx?DatasetCode=CRS1"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Cyan4973/xxHash"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en.wikipedia.org/wiki/Damerau%E2%80%93Levenshtein_distance"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CLD2Owners/cld2"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hyperlink" Target="https://xgboost.readthedocs.io/en/stable/tutorials/model.html" TargetMode="External"/><Relationship Id="rId2" Type="http://schemas.openxmlformats.org/officeDocument/2006/relationships/hyperlink" Target="https://en.wikipedia.org/wiki/XGBoost" TargetMode="External"/><Relationship Id="rId1" Type="http://schemas.openxmlformats.org/officeDocument/2006/relationships/slideLayout" Target="../slideLayouts/slideLayout2.xml"/><Relationship Id="rId4" Type="http://schemas.openxmlformats.org/officeDocument/2006/relationships/hyperlink" Target="https://en.wikipedia.org/wiki/Gradient_boostin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a:xfrm>
            <a:off x="577843" y="1396223"/>
            <a:ext cx="10023481" cy="2729888"/>
          </a:xfrm>
          <a:effectLst>
            <a:outerShdw blurRad="304800" dist="101600" dir="2700000" sx="5000" sy="5000" algn="tl" rotWithShape="0">
              <a:prstClr val="black">
                <a:alpha val="69000"/>
              </a:prstClr>
            </a:outerShdw>
          </a:effectLst>
        </p:spPr>
        <p:txBody>
          <a:bodyPr/>
          <a:lstStyle/>
          <a:p>
            <a:r>
              <a:rPr lang="en-US" spc="-150" dirty="0"/>
              <a:t>Methodology Outline </a:t>
            </a:r>
            <a:endParaRPr lang="fr-FR" sz="1800" spc="-150" dirty="0"/>
          </a:p>
        </p:txBody>
      </p:sp>
      <p:sp>
        <p:nvSpPr>
          <p:cNvPr id="6" name="TextBox 5"/>
          <p:cNvSpPr txBox="1"/>
          <p:nvPr/>
        </p:nvSpPr>
        <p:spPr>
          <a:xfrm>
            <a:off x="577844" y="3789000"/>
            <a:ext cx="8527313" cy="523220"/>
          </a:xfrm>
          <a:prstGeom prst="rect">
            <a:avLst/>
          </a:prstGeom>
          <a:noFill/>
        </p:spPr>
        <p:txBody>
          <a:bodyPr wrap="square" rtlCol="0">
            <a:spAutoFit/>
          </a:bodyPr>
          <a:lstStyle/>
          <a:p>
            <a:pPr defTabSz="1219170"/>
            <a:r>
              <a:rPr lang="en-GB" sz="2800" b="1" dirty="0">
                <a:solidFill>
                  <a:srgbClr val="ED9A3C"/>
                </a:solidFill>
                <a:latin typeface="Century Gothic" panose="020B0502020202020204" pitchFamily="34" charset="0"/>
              </a:rPr>
              <a:t>PRESS 2022</a:t>
            </a:r>
          </a:p>
        </p:txBody>
      </p:sp>
    </p:spTree>
    <p:extLst>
      <p:ext uri="{BB962C8B-B14F-4D97-AF65-F5344CB8AC3E}">
        <p14:creationId xmlns:p14="http://schemas.microsoft.com/office/powerpoint/2010/main" val="10500315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689ECB3-78DE-8CEC-F3DD-E6DDF9B0666D}"/>
              </a:ext>
            </a:extLst>
          </p:cNvPr>
          <p:cNvPicPr>
            <a:picLocks noChangeAspect="1"/>
          </p:cNvPicPr>
          <p:nvPr/>
        </p:nvPicPr>
        <p:blipFill>
          <a:blip r:embed="rId2"/>
          <a:stretch>
            <a:fillRect/>
          </a:stretch>
        </p:blipFill>
        <p:spPr>
          <a:xfrm>
            <a:off x="6260150" y="3268923"/>
            <a:ext cx="5790369" cy="3493905"/>
          </a:xfrm>
          <a:prstGeom prst="rect">
            <a:avLst/>
          </a:prstGeom>
        </p:spPr>
      </p:pic>
      <p:sp>
        <p:nvSpPr>
          <p:cNvPr id="2" name="Title 1">
            <a:extLst>
              <a:ext uri="{FF2B5EF4-FFF2-40B4-BE49-F238E27FC236}">
                <a16:creationId xmlns:a16="http://schemas.microsoft.com/office/drawing/2014/main" id="{0CC31EE4-C42E-B833-5E50-F6A74589B59E}"/>
              </a:ext>
            </a:extLst>
          </p:cNvPr>
          <p:cNvSpPr>
            <a:spLocks noGrp="1"/>
          </p:cNvSpPr>
          <p:nvPr>
            <p:ph type="title"/>
          </p:nvPr>
        </p:nvSpPr>
        <p:spPr/>
        <p:txBody>
          <a:bodyPr/>
          <a:lstStyle/>
          <a:p>
            <a:r>
              <a:rPr lang="en-US" sz="2800" dirty="0"/>
              <a:t>4.2 Performance checks </a:t>
            </a:r>
            <a:endParaRPr lang="en-DE" sz="2800" dirty="0"/>
          </a:p>
        </p:txBody>
      </p:sp>
      <p:sp>
        <p:nvSpPr>
          <p:cNvPr id="3" name="Text Placeholder 2">
            <a:extLst>
              <a:ext uri="{FF2B5EF4-FFF2-40B4-BE49-F238E27FC236}">
                <a16:creationId xmlns:a16="http://schemas.microsoft.com/office/drawing/2014/main" id="{76DDEBAF-9E0D-EC3A-3EAB-F6F278E44F3C}"/>
              </a:ext>
            </a:extLst>
          </p:cNvPr>
          <p:cNvSpPr>
            <a:spLocks noGrp="1"/>
          </p:cNvSpPr>
          <p:nvPr>
            <p:ph type="body" sz="quarter" idx="11"/>
          </p:nvPr>
        </p:nvSpPr>
        <p:spPr>
          <a:xfrm>
            <a:off x="240506" y="1205022"/>
            <a:ext cx="11951494" cy="3316178"/>
          </a:xfrm>
        </p:spPr>
        <p:txBody>
          <a:bodyPr anchor="t">
            <a:normAutofit/>
          </a:bodyPr>
          <a:lstStyle/>
          <a:p>
            <a:pPr marL="0" indent="0">
              <a:buNone/>
            </a:pPr>
            <a:r>
              <a:rPr lang="en-US" sz="2000" dirty="0">
                <a:latin typeface="+mj-lt"/>
              </a:rPr>
              <a:t>To avoid biases, it is interesting to check the </a:t>
            </a:r>
            <a:r>
              <a:rPr lang="en-US" sz="2000" b="1" dirty="0">
                <a:latin typeface="+mj-lt"/>
              </a:rPr>
              <a:t>donor distribution.</a:t>
            </a:r>
            <a:r>
              <a:rPr lang="en-US" sz="2000" dirty="0">
                <a:latin typeface="+mj-lt"/>
              </a:rPr>
              <a:t> If a certain donor is overrepresented, or in the case of a minority language, a projects in the learning and prediction set stem from a spurious donor, it can be detected.</a:t>
            </a:r>
            <a:endParaRPr lang="en-DE" sz="2000" dirty="0">
              <a:latin typeface="+mj-lt"/>
            </a:endParaRPr>
          </a:p>
        </p:txBody>
      </p:sp>
      <p:sp>
        <p:nvSpPr>
          <p:cNvPr id="4" name="Slide Number Placeholder 3">
            <a:extLst>
              <a:ext uri="{FF2B5EF4-FFF2-40B4-BE49-F238E27FC236}">
                <a16:creationId xmlns:a16="http://schemas.microsoft.com/office/drawing/2014/main" id="{77C0E620-704C-2133-C28F-F2F8709B9CD4}"/>
              </a:ext>
            </a:extLst>
          </p:cNvPr>
          <p:cNvSpPr>
            <a:spLocks noGrp="1"/>
          </p:cNvSpPr>
          <p:nvPr>
            <p:ph type="sldNum" sz="quarter" idx="4"/>
          </p:nvPr>
        </p:nvSpPr>
        <p:spPr/>
        <p:txBody>
          <a:bodyPr/>
          <a:lstStyle/>
          <a:p>
            <a:fld id="{1F409BD1-A964-4FD9-BBE3-20B2B964D622}" type="slidenum">
              <a:rPr lang="en-GB" smtClean="0"/>
              <a:pPr/>
              <a:t>10</a:t>
            </a:fld>
            <a:endParaRPr lang="en-GB"/>
          </a:p>
        </p:txBody>
      </p:sp>
      <p:sp>
        <p:nvSpPr>
          <p:cNvPr id="13" name="TextBox 12">
            <a:extLst>
              <a:ext uri="{FF2B5EF4-FFF2-40B4-BE49-F238E27FC236}">
                <a16:creationId xmlns:a16="http://schemas.microsoft.com/office/drawing/2014/main" id="{FE26785D-BAD8-97AD-AF85-26E988784B37}"/>
              </a:ext>
            </a:extLst>
          </p:cNvPr>
          <p:cNvSpPr txBox="1"/>
          <p:nvPr/>
        </p:nvSpPr>
        <p:spPr>
          <a:xfrm>
            <a:off x="6379329" y="2570723"/>
            <a:ext cx="2397760" cy="584775"/>
          </a:xfrm>
          <a:prstGeom prst="rect">
            <a:avLst/>
          </a:prstGeom>
          <a:noFill/>
        </p:spPr>
        <p:txBody>
          <a:bodyPr wrap="square" rtlCol="0">
            <a:spAutoFit/>
          </a:bodyPr>
          <a:lstStyle/>
          <a:p>
            <a:r>
              <a:rPr lang="en-US" sz="1600" dirty="0">
                <a:solidFill>
                  <a:schemeClr val="accent1"/>
                </a:solidFill>
                <a:latin typeface="+mj-lt"/>
              </a:rPr>
              <a:t>for Spanish statistical classification </a:t>
            </a:r>
            <a:endParaRPr lang="en-DE" sz="1600" dirty="0">
              <a:solidFill>
                <a:schemeClr val="accent1"/>
              </a:solidFill>
              <a:latin typeface="+mj-lt"/>
            </a:endParaRPr>
          </a:p>
        </p:txBody>
      </p:sp>
      <p:pic>
        <p:nvPicPr>
          <p:cNvPr id="15" name="Picture 14">
            <a:extLst>
              <a:ext uri="{FF2B5EF4-FFF2-40B4-BE49-F238E27FC236}">
                <a16:creationId xmlns:a16="http://schemas.microsoft.com/office/drawing/2014/main" id="{F9E5B1D4-E5CD-24E2-0E2C-3DBDEB190380}"/>
              </a:ext>
            </a:extLst>
          </p:cNvPr>
          <p:cNvPicPr>
            <a:picLocks noChangeAspect="1"/>
          </p:cNvPicPr>
          <p:nvPr/>
        </p:nvPicPr>
        <p:blipFill>
          <a:blip r:embed="rId3"/>
          <a:stretch>
            <a:fillRect/>
          </a:stretch>
        </p:blipFill>
        <p:spPr>
          <a:xfrm>
            <a:off x="25796" y="1996639"/>
            <a:ext cx="6190457" cy="3316179"/>
          </a:xfrm>
          <a:prstGeom prst="rect">
            <a:avLst/>
          </a:prstGeom>
        </p:spPr>
      </p:pic>
    </p:spTree>
    <p:extLst>
      <p:ext uri="{BB962C8B-B14F-4D97-AF65-F5344CB8AC3E}">
        <p14:creationId xmlns:p14="http://schemas.microsoft.com/office/powerpoint/2010/main" val="37147314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2E3EA4B-3382-93E7-D619-16E85C4BA076}"/>
              </a:ext>
            </a:extLst>
          </p:cNvPr>
          <p:cNvSpPr>
            <a:spLocks noGrp="1"/>
          </p:cNvSpPr>
          <p:nvPr>
            <p:ph type="sldNum" sz="quarter" idx="4"/>
          </p:nvPr>
        </p:nvSpPr>
        <p:spPr/>
        <p:txBody>
          <a:bodyPr/>
          <a:lstStyle/>
          <a:p>
            <a:fld id="{1F409BD1-A964-4FD9-BBE3-20B2B964D622}" type="slidenum">
              <a:rPr lang="en-GB" smtClean="0"/>
              <a:pPr/>
              <a:t>11</a:t>
            </a:fld>
            <a:endParaRPr lang="en-GB"/>
          </a:p>
        </p:txBody>
      </p:sp>
      <p:sp>
        <p:nvSpPr>
          <p:cNvPr id="134" name="Rectangle 133">
            <a:extLst>
              <a:ext uri="{FF2B5EF4-FFF2-40B4-BE49-F238E27FC236}">
                <a16:creationId xmlns:a16="http://schemas.microsoft.com/office/drawing/2014/main" id="{55B5C9AC-BB25-E56C-D5E4-AC107F12C4CC}"/>
              </a:ext>
            </a:extLst>
          </p:cNvPr>
          <p:cNvSpPr/>
          <p:nvPr/>
        </p:nvSpPr>
        <p:spPr>
          <a:xfrm>
            <a:off x="478235" y="179469"/>
            <a:ext cx="11425267" cy="584775"/>
          </a:xfrm>
          <a:prstGeom prst="rect">
            <a:avLst/>
          </a:prstGeom>
        </p:spPr>
        <p:txBody>
          <a:bodyPr wrap="square" lIns="91440" tIns="45720" rIns="91440" bIns="45720" anchor="t">
            <a:spAutoFit/>
          </a:bodyPr>
          <a:lstStyle/>
          <a:p>
            <a:pPr defTabSz="1219140"/>
            <a:r>
              <a:rPr lang="en-US" sz="3200" b="1" dirty="0">
                <a:latin typeface="Open Sans"/>
                <a:ea typeface="Open Sans"/>
                <a:cs typeface="Open Sans"/>
              </a:rPr>
              <a:t>3.1 Minority language treatment for text mining</a:t>
            </a:r>
            <a:endParaRPr lang="en-GB" sz="2800" b="1" dirty="0">
              <a:latin typeface="Open Sans"/>
              <a:ea typeface="Open Sans"/>
              <a:cs typeface="Open Sans"/>
            </a:endParaRPr>
          </a:p>
        </p:txBody>
      </p:sp>
      <p:sp>
        <p:nvSpPr>
          <p:cNvPr id="135" name="Content Placeholder 2">
            <a:extLst>
              <a:ext uri="{FF2B5EF4-FFF2-40B4-BE49-F238E27FC236}">
                <a16:creationId xmlns:a16="http://schemas.microsoft.com/office/drawing/2014/main" id="{3D5B8C73-8215-EDB4-33B9-50781042BC4C}"/>
              </a:ext>
            </a:extLst>
          </p:cNvPr>
          <p:cNvSpPr txBox="1">
            <a:spLocks/>
          </p:cNvSpPr>
          <p:nvPr/>
        </p:nvSpPr>
        <p:spPr>
          <a:xfrm>
            <a:off x="547583" y="1124744"/>
            <a:ext cx="11000821" cy="5088565"/>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kumimoji="0" lang="en-GB" sz="2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C6F0F01C-4850-DD5A-C11D-02FF3825392D}"/>
              </a:ext>
            </a:extLst>
          </p:cNvPr>
          <p:cNvSpPr/>
          <p:nvPr/>
        </p:nvSpPr>
        <p:spPr>
          <a:xfrm>
            <a:off x="677107" y="1435294"/>
            <a:ext cx="3479258" cy="5334961"/>
          </a:xfrm>
          <a:prstGeom prst="rect">
            <a:avLst/>
          </a:prstGeom>
          <a:solidFill>
            <a:sysClr val="window" lastClr="FFFFFF">
              <a:lumMod val="85000"/>
            </a:sysClr>
          </a:solidFill>
          <a:ln w="12700" cap="flat" cmpd="sng" algn="ctr">
            <a:solidFill>
              <a:sysClr val="window" lastClr="FFFFFF">
                <a:lumMod val="85000"/>
              </a:sysClr>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7" name="TextBox 136">
            <a:extLst>
              <a:ext uri="{FF2B5EF4-FFF2-40B4-BE49-F238E27FC236}">
                <a16:creationId xmlns:a16="http://schemas.microsoft.com/office/drawing/2014/main" id="{3A9F2A47-57E0-66C3-1271-0B5BF05BDDE2}"/>
              </a:ext>
            </a:extLst>
          </p:cNvPr>
          <p:cNvSpPr txBox="1"/>
          <p:nvPr/>
        </p:nvSpPr>
        <p:spPr>
          <a:xfrm>
            <a:off x="1929166" y="1074645"/>
            <a:ext cx="97513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Full CRS </a:t>
            </a:r>
            <a:endParaRPr kumimoji="0" lang="en-GB" sz="1800" b="0" i="0" u="none" strike="noStrike" kern="0" cap="none" spc="0" normalizeH="0" baseline="0" noProof="0" dirty="0">
              <a:ln>
                <a:noFill/>
              </a:ln>
              <a:solidFill>
                <a:prstClr val="black"/>
              </a:solidFill>
              <a:effectLst/>
              <a:uLnTx/>
              <a:uFillTx/>
            </a:endParaRPr>
          </a:p>
        </p:txBody>
      </p:sp>
      <p:cxnSp>
        <p:nvCxnSpPr>
          <p:cNvPr id="138" name="Straight Connector 137">
            <a:extLst>
              <a:ext uri="{FF2B5EF4-FFF2-40B4-BE49-F238E27FC236}">
                <a16:creationId xmlns:a16="http://schemas.microsoft.com/office/drawing/2014/main" id="{81CC9B35-8B54-D2C1-CCDA-DB824F2F5D76}"/>
              </a:ext>
            </a:extLst>
          </p:cNvPr>
          <p:cNvCxnSpPr/>
          <p:nvPr/>
        </p:nvCxnSpPr>
        <p:spPr>
          <a:xfrm flipV="1">
            <a:off x="677107" y="3988414"/>
            <a:ext cx="10766748" cy="27588"/>
          </a:xfrm>
          <a:prstGeom prst="line">
            <a:avLst/>
          </a:prstGeom>
          <a:noFill/>
          <a:ln w="28575" cap="flat" cmpd="sng" algn="ctr">
            <a:solidFill>
              <a:sysClr val="windowText" lastClr="000000"/>
            </a:solidFill>
            <a:prstDash val="solid"/>
            <a:miter lim="800000"/>
          </a:ln>
          <a:effectLst/>
        </p:spPr>
      </p:cxnSp>
      <p:sp>
        <p:nvSpPr>
          <p:cNvPr id="139" name="TextBox 138">
            <a:extLst>
              <a:ext uri="{FF2B5EF4-FFF2-40B4-BE49-F238E27FC236}">
                <a16:creationId xmlns:a16="http://schemas.microsoft.com/office/drawing/2014/main" id="{679DAD1B-6D9D-9890-1BFC-A9C08F5BC53F}"/>
              </a:ext>
            </a:extLst>
          </p:cNvPr>
          <p:cNvSpPr txBox="1"/>
          <p:nvPr/>
        </p:nvSpPr>
        <p:spPr>
          <a:xfrm>
            <a:off x="4356825" y="1065961"/>
            <a:ext cx="1209114"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rPr>
              <a:t>Title language</a:t>
            </a:r>
            <a:endParaRPr kumimoji="0" lang="en-GB" sz="1400" b="0" i="0" u="none" strike="noStrike" kern="0" cap="none" spc="0" normalizeH="0" baseline="0" noProof="0" dirty="0">
              <a:ln>
                <a:noFill/>
              </a:ln>
              <a:solidFill>
                <a:prstClr val="black"/>
              </a:solidFill>
              <a:effectLst/>
              <a:uLnTx/>
              <a:uFillTx/>
            </a:endParaRPr>
          </a:p>
        </p:txBody>
      </p:sp>
      <p:sp>
        <p:nvSpPr>
          <p:cNvPr id="140" name="TextBox 139">
            <a:extLst>
              <a:ext uri="{FF2B5EF4-FFF2-40B4-BE49-F238E27FC236}">
                <a16:creationId xmlns:a16="http://schemas.microsoft.com/office/drawing/2014/main" id="{75D9590B-8912-8F1E-2B40-929BBC3D0F12}"/>
              </a:ext>
            </a:extLst>
          </p:cNvPr>
          <p:cNvSpPr txBox="1"/>
          <p:nvPr/>
        </p:nvSpPr>
        <p:spPr>
          <a:xfrm>
            <a:off x="5970255" y="1056184"/>
            <a:ext cx="2096408"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rPr>
              <a:t>Long description language</a:t>
            </a:r>
            <a:endParaRPr kumimoji="0" lang="en-GB" sz="1400" b="0" i="0" u="none" strike="noStrike" kern="0" cap="none" spc="0" normalizeH="0" baseline="0" noProof="0" dirty="0">
              <a:ln>
                <a:noFill/>
              </a:ln>
              <a:solidFill>
                <a:prstClr val="black"/>
              </a:solidFill>
              <a:effectLst/>
              <a:uLnTx/>
              <a:uFillTx/>
            </a:endParaRPr>
          </a:p>
        </p:txBody>
      </p:sp>
      <p:cxnSp>
        <p:nvCxnSpPr>
          <p:cNvPr id="141" name="Straight Connector 140">
            <a:extLst>
              <a:ext uri="{FF2B5EF4-FFF2-40B4-BE49-F238E27FC236}">
                <a16:creationId xmlns:a16="http://schemas.microsoft.com/office/drawing/2014/main" id="{39176469-0BF5-7E4F-8A85-A73424D82D70}"/>
              </a:ext>
            </a:extLst>
          </p:cNvPr>
          <p:cNvCxnSpPr/>
          <p:nvPr/>
        </p:nvCxnSpPr>
        <p:spPr>
          <a:xfrm flipV="1">
            <a:off x="679503" y="4446073"/>
            <a:ext cx="10766748" cy="13176"/>
          </a:xfrm>
          <a:prstGeom prst="line">
            <a:avLst/>
          </a:prstGeom>
          <a:noFill/>
          <a:ln w="9525" cap="flat" cmpd="sng" algn="ctr">
            <a:solidFill>
              <a:sysClr val="windowText" lastClr="000000"/>
            </a:solidFill>
            <a:prstDash val="lgDash"/>
            <a:miter lim="800000"/>
          </a:ln>
          <a:effectLst/>
        </p:spPr>
      </p:cxnSp>
      <p:cxnSp>
        <p:nvCxnSpPr>
          <p:cNvPr id="142" name="Straight Connector 141">
            <a:extLst>
              <a:ext uri="{FF2B5EF4-FFF2-40B4-BE49-F238E27FC236}">
                <a16:creationId xmlns:a16="http://schemas.microsoft.com/office/drawing/2014/main" id="{8F4F0A18-79A1-57BD-B5DF-D17540558C76}"/>
              </a:ext>
            </a:extLst>
          </p:cNvPr>
          <p:cNvCxnSpPr/>
          <p:nvPr/>
        </p:nvCxnSpPr>
        <p:spPr>
          <a:xfrm flipV="1">
            <a:off x="677107" y="5402208"/>
            <a:ext cx="10766748" cy="12204"/>
          </a:xfrm>
          <a:prstGeom prst="line">
            <a:avLst/>
          </a:prstGeom>
          <a:noFill/>
          <a:ln w="28575" cap="flat" cmpd="sng" algn="ctr">
            <a:solidFill>
              <a:sysClr val="windowText" lastClr="000000"/>
            </a:solidFill>
            <a:prstDash val="solid"/>
            <a:miter lim="800000"/>
          </a:ln>
          <a:effectLst/>
        </p:spPr>
      </p:cxnSp>
      <p:cxnSp>
        <p:nvCxnSpPr>
          <p:cNvPr id="143" name="Straight Connector 142">
            <a:extLst>
              <a:ext uri="{FF2B5EF4-FFF2-40B4-BE49-F238E27FC236}">
                <a16:creationId xmlns:a16="http://schemas.microsoft.com/office/drawing/2014/main" id="{2639F070-86D5-3749-3E5C-31A70800045C}"/>
              </a:ext>
            </a:extLst>
          </p:cNvPr>
          <p:cNvCxnSpPr/>
          <p:nvPr/>
        </p:nvCxnSpPr>
        <p:spPr>
          <a:xfrm>
            <a:off x="677107" y="6604602"/>
            <a:ext cx="10766748" cy="0"/>
          </a:xfrm>
          <a:prstGeom prst="line">
            <a:avLst/>
          </a:prstGeom>
          <a:noFill/>
          <a:ln w="28575" cap="flat" cmpd="sng" algn="ctr">
            <a:solidFill>
              <a:sysClr val="windowText" lastClr="000000"/>
            </a:solidFill>
            <a:prstDash val="solid"/>
            <a:miter lim="800000"/>
          </a:ln>
          <a:effectLst/>
        </p:spPr>
      </p:cxnSp>
      <p:cxnSp>
        <p:nvCxnSpPr>
          <p:cNvPr id="144" name="Straight Connector 143">
            <a:extLst>
              <a:ext uri="{FF2B5EF4-FFF2-40B4-BE49-F238E27FC236}">
                <a16:creationId xmlns:a16="http://schemas.microsoft.com/office/drawing/2014/main" id="{0F7CFE63-4E2B-3BEF-3096-C295A3B2EBFC}"/>
              </a:ext>
            </a:extLst>
          </p:cNvPr>
          <p:cNvCxnSpPr/>
          <p:nvPr/>
        </p:nvCxnSpPr>
        <p:spPr>
          <a:xfrm>
            <a:off x="677107" y="2402816"/>
            <a:ext cx="10766748" cy="4027"/>
          </a:xfrm>
          <a:prstGeom prst="line">
            <a:avLst/>
          </a:prstGeom>
          <a:noFill/>
          <a:ln w="28575" cap="flat" cmpd="sng" algn="ctr">
            <a:solidFill>
              <a:sysClr val="windowText" lastClr="000000"/>
            </a:solidFill>
            <a:prstDash val="solid"/>
            <a:miter lim="800000"/>
          </a:ln>
          <a:effectLst/>
        </p:spPr>
      </p:cxnSp>
      <p:cxnSp>
        <p:nvCxnSpPr>
          <p:cNvPr id="145" name="Straight Connector 144">
            <a:extLst>
              <a:ext uri="{FF2B5EF4-FFF2-40B4-BE49-F238E27FC236}">
                <a16:creationId xmlns:a16="http://schemas.microsoft.com/office/drawing/2014/main" id="{197F92CC-FAE8-2D98-AFCE-5C230B5254A8}"/>
              </a:ext>
            </a:extLst>
          </p:cNvPr>
          <p:cNvCxnSpPr/>
          <p:nvPr/>
        </p:nvCxnSpPr>
        <p:spPr>
          <a:xfrm flipV="1">
            <a:off x="664619" y="2935037"/>
            <a:ext cx="10766748" cy="13176"/>
          </a:xfrm>
          <a:prstGeom prst="line">
            <a:avLst/>
          </a:prstGeom>
          <a:noFill/>
          <a:ln w="9525" cap="flat" cmpd="sng" algn="ctr">
            <a:solidFill>
              <a:sysClr val="windowText" lastClr="000000"/>
            </a:solidFill>
            <a:prstDash val="lgDash"/>
            <a:miter lim="800000"/>
          </a:ln>
          <a:effectLst/>
        </p:spPr>
      </p:cxnSp>
      <p:cxnSp>
        <p:nvCxnSpPr>
          <p:cNvPr id="146" name="Straight Connector 145">
            <a:extLst>
              <a:ext uri="{FF2B5EF4-FFF2-40B4-BE49-F238E27FC236}">
                <a16:creationId xmlns:a16="http://schemas.microsoft.com/office/drawing/2014/main" id="{1C6BDBC1-3BBF-5665-1322-0700A4AE214F}"/>
              </a:ext>
            </a:extLst>
          </p:cNvPr>
          <p:cNvCxnSpPr/>
          <p:nvPr/>
        </p:nvCxnSpPr>
        <p:spPr>
          <a:xfrm flipV="1">
            <a:off x="677107" y="3547732"/>
            <a:ext cx="10766748" cy="13176"/>
          </a:xfrm>
          <a:prstGeom prst="line">
            <a:avLst/>
          </a:prstGeom>
          <a:noFill/>
          <a:ln w="9525" cap="flat" cmpd="sng" algn="ctr">
            <a:solidFill>
              <a:sysClr val="windowText" lastClr="000000"/>
            </a:solidFill>
            <a:prstDash val="lgDash"/>
            <a:miter lim="800000"/>
          </a:ln>
          <a:effectLst/>
        </p:spPr>
      </p:cxnSp>
      <p:sp>
        <p:nvSpPr>
          <p:cNvPr id="147" name="TextBox 146">
            <a:extLst>
              <a:ext uri="{FF2B5EF4-FFF2-40B4-BE49-F238E27FC236}">
                <a16:creationId xmlns:a16="http://schemas.microsoft.com/office/drawing/2014/main" id="{F154B8D1-79DF-921A-8B14-D3FEB8B67B7B}"/>
              </a:ext>
            </a:extLst>
          </p:cNvPr>
          <p:cNvSpPr txBox="1"/>
          <p:nvPr/>
        </p:nvSpPr>
        <p:spPr>
          <a:xfrm>
            <a:off x="6833268" y="1767619"/>
            <a:ext cx="369012" cy="307777"/>
          </a:xfrm>
          <a:prstGeom prst="rect">
            <a:avLst/>
          </a:prstGeom>
          <a:solidFill>
            <a:srgbClr val="4472C4">
              <a:lumMod val="60000"/>
              <a:lumOff val="40000"/>
            </a:srgbClr>
          </a:solidFill>
          <a:ln>
            <a:solidFill>
              <a:srgbClr val="4472C4">
                <a:lumMod val="60000"/>
                <a:lumOff val="40000"/>
              </a:srgbClr>
            </a:solidFill>
          </a:ln>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black"/>
                </a:solidFill>
                <a:effectLst/>
                <a:uLnTx/>
                <a:uFillTx/>
              </a:rPr>
              <a:t>en</a:t>
            </a:r>
            <a:endParaRPr kumimoji="0" lang="en-GB" sz="1400" b="0" i="0" u="none" strike="noStrike" kern="0" cap="none" spc="0" normalizeH="0" baseline="0" noProof="0" dirty="0">
              <a:ln>
                <a:noFill/>
              </a:ln>
              <a:solidFill>
                <a:prstClr val="black"/>
              </a:solidFill>
              <a:effectLst/>
              <a:uLnTx/>
              <a:uFillTx/>
            </a:endParaRPr>
          </a:p>
        </p:txBody>
      </p:sp>
      <p:sp>
        <p:nvSpPr>
          <p:cNvPr id="148" name="TextBox 147">
            <a:extLst>
              <a:ext uri="{FF2B5EF4-FFF2-40B4-BE49-F238E27FC236}">
                <a16:creationId xmlns:a16="http://schemas.microsoft.com/office/drawing/2014/main" id="{EA63D9B5-F5D4-24E3-0782-BCCAAAD59019}"/>
              </a:ext>
            </a:extLst>
          </p:cNvPr>
          <p:cNvSpPr txBox="1"/>
          <p:nvPr/>
        </p:nvSpPr>
        <p:spPr>
          <a:xfrm>
            <a:off x="4775694" y="1761534"/>
            <a:ext cx="371367" cy="307777"/>
          </a:xfrm>
          <a:prstGeom prst="rect">
            <a:avLst/>
          </a:prstGeom>
          <a:solidFill>
            <a:srgbClr val="4472C4">
              <a:lumMod val="60000"/>
              <a:lumOff val="40000"/>
            </a:srgbClr>
          </a:solidFill>
          <a:ln>
            <a:solidFill>
              <a:srgbClr val="4472C4">
                <a:lumMod val="60000"/>
                <a:lumOff val="40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black"/>
                </a:solidFill>
                <a:effectLst/>
                <a:uLnTx/>
                <a:uFillTx/>
              </a:rPr>
              <a:t>en</a:t>
            </a:r>
            <a:endParaRPr kumimoji="0" lang="en-GB" sz="1400" b="0" i="0" u="none" strike="noStrike" kern="0" cap="none" spc="0" normalizeH="0" baseline="0" noProof="0" dirty="0">
              <a:ln>
                <a:noFill/>
              </a:ln>
              <a:solidFill>
                <a:prstClr val="black"/>
              </a:solidFill>
              <a:effectLst/>
              <a:uLnTx/>
              <a:uFillTx/>
            </a:endParaRPr>
          </a:p>
        </p:txBody>
      </p:sp>
      <p:sp>
        <p:nvSpPr>
          <p:cNvPr id="149" name="TextBox 148">
            <a:extLst>
              <a:ext uri="{FF2B5EF4-FFF2-40B4-BE49-F238E27FC236}">
                <a16:creationId xmlns:a16="http://schemas.microsoft.com/office/drawing/2014/main" id="{81261CF9-6B60-19ED-6085-8E978AF7D1F8}"/>
              </a:ext>
            </a:extLst>
          </p:cNvPr>
          <p:cNvSpPr txBox="1"/>
          <p:nvPr/>
        </p:nvSpPr>
        <p:spPr>
          <a:xfrm>
            <a:off x="4775698" y="3136796"/>
            <a:ext cx="371367" cy="307777"/>
          </a:xfrm>
          <a:prstGeom prst="rect">
            <a:avLst/>
          </a:prstGeom>
          <a:solidFill>
            <a:srgbClr val="4472C4">
              <a:lumMod val="60000"/>
              <a:lumOff val="40000"/>
            </a:srgbClr>
          </a:solidFill>
          <a:ln>
            <a:solidFill>
              <a:srgbClr val="4472C4">
                <a:lumMod val="60000"/>
                <a:lumOff val="40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black"/>
                </a:solidFill>
                <a:effectLst/>
                <a:uLnTx/>
                <a:uFillTx/>
              </a:rPr>
              <a:t>en</a:t>
            </a:r>
            <a:endParaRPr kumimoji="0" lang="en-GB" sz="1400" b="0" i="0" u="none" strike="noStrike" kern="0" cap="none" spc="0" normalizeH="0" baseline="0" noProof="0" dirty="0">
              <a:ln>
                <a:noFill/>
              </a:ln>
              <a:solidFill>
                <a:prstClr val="black"/>
              </a:solidFill>
              <a:effectLst/>
              <a:uLnTx/>
              <a:uFillTx/>
            </a:endParaRPr>
          </a:p>
        </p:txBody>
      </p:sp>
      <p:sp>
        <p:nvSpPr>
          <p:cNvPr id="150" name="TextBox 149">
            <a:extLst>
              <a:ext uri="{FF2B5EF4-FFF2-40B4-BE49-F238E27FC236}">
                <a16:creationId xmlns:a16="http://schemas.microsoft.com/office/drawing/2014/main" id="{1694CBC8-CE0D-9DDD-66BA-350BA94A6004}"/>
              </a:ext>
            </a:extLst>
          </p:cNvPr>
          <p:cNvSpPr txBox="1"/>
          <p:nvPr/>
        </p:nvSpPr>
        <p:spPr>
          <a:xfrm>
            <a:off x="4775698" y="2560901"/>
            <a:ext cx="371367" cy="307777"/>
          </a:xfrm>
          <a:prstGeom prst="rect">
            <a:avLst/>
          </a:prstGeom>
          <a:solidFill>
            <a:srgbClr val="ED7D31">
              <a:lumMod val="60000"/>
              <a:lumOff val="40000"/>
            </a:srgbClr>
          </a:solidFill>
          <a:ln>
            <a:solidFill>
              <a:srgbClr val="ED7D31">
                <a:lumMod val="60000"/>
                <a:lumOff val="40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rPr>
              <a:t>de</a:t>
            </a:r>
          </a:p>
        </p:txBody>
      </p:sp>
      <p:sp>
        <p:nvSpPr>
          <p:cNvPr id="151" name="TextBox 150">
            <a:extLst>
              <a:ext uri="{FF2B5EF4-FFF2-40B4-BE49-F238E27FC236}">
                <a16:creationId xmlns:a16="http://schemas.microsoft.com/office/drawing/2014/main" id="{50A63AB2-C5EA-4091-482E-F5008EB5BE79}"/>
              </a:ext>
            </a:extLst>
          </p:cNvPr>
          <p:cNvSpPr txBox="1"/>
          <p:nvPr/>
        </p:nvSpPr>
        <p:spPr>
          <a:xfrm>
            <a:off x="4775697" y="3628219"/>
            <a:ext cx="371367" cy="307777"/>
          </a:xfrm>
          <a:prstGeom prst="rect">
            <a:avLst/>
          </a:prstGeom>
          <a:solidFill>
            <a:srgbClr val="ED7D31">
              <a:lumMod val="60000"/>
              <a:lumOff val="40000"/>
            </a:srgbClr>
          </a:solidFill>
          <a:ln>
            <a:solidFill>
              <a:srgbClr val="ED7D31">
                <a:lumMod val="60000"/>
                <a:lumOff val="40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rPr>
              <a:t>de</a:t>
            </a:r>
          </a:p>
        </p:txBody>
      </p:sp>
      <p:sp>
        <p:nvSpPr>
          <p:cNvPr id="152" name="TextBox 151">
            <a:extLst>
              <a:ext uri="{FF2B5EF4-FFF2-40B4-BE49-F238E27FC236}">
                <a16:creationId xmlns:a16="http://schemas.microsoft.com/office/drawing/2014/main" id="{2B568631-5A47-F974-D00F-1DC979CABB90}"/>
              </a:ext>
            </a:extLst>
          </p:cNvPr>
          <p:cNvSpPr txBox="1"/>
          <p:nvPr/>
        </p:nvSpPr>
        <p:spPr>
          <a:xfrm>
            <a:off x="6836583" y="3105795"/>
            <a:ext cx="371367" cy="307777"/>
          </a:xfrm>
          <a:prstGeom prst="rect">
            <a:avLst/>
          </a:prstGeom>
          <a:solidFill>
            <a:srgbClr val="ED7D31">
              <a:lumMod val="60000"/>
              <a:lumOff val="40000"/>
            </a:srgbClr>
          </a:solidFill>
          <a:ln>
            <a:solidFill>
              <a:srgbClr val="ED7D31">
                <a:lumMod val="60000"/>
                <a:lumOff val="40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rPr>
              <a:t>de</a:t>
            </a:r>
          </a:p>
        </p:txBody>
      </p:sp>
      <p:sp>
        <p:nvSpPr>
          <p:cNvPr id="153" name="TextBox 152">
            <a:extLst>
              <a:ext uri="{FF2B5EF4-FFF2-40B4-BE49-F238E27FC236}">
                <a16:creationId xmlns:a16="http://schemas.microsoft.com/office/drawing/2014/main" id="{D705D9B6-8E5B-183A-8A52-5736DB1C2359}"/>
              </a:ext>
            </a:extLst>
          </p:cNvPr>
          <p:cNvSpPr txBox="1"/>
          <p:nvPr/>
        </p:nvSpPr>
        <p:spPr>
          <a:xfrm>
            <a:off x="6842578" y="2574744"/>
            <a:ext cx="371367" cy="307777"/>
          </a:xfrm>
          <a:prstGeom prst="rect">
            <a:avLst/>
          </a:prstGeom>
          <a:solidFill>
            <a:srgbClr val="ED7D31">
              <a:lumMod val="60000"/>
              <a:lumOff val="40000"/>
            </a:srgbClr>
          </a:solidFill>
          <a:ln>
            <a:solidFill>
              <a:srgbClr val="ED7D31">
                <a:lumMod val="60000"/>
                <a:lumOff val="40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rPr>
              <a:t>de</a:t>
            </a:r>
          </a:p>
        </p:txBody>
      </p:sp>
      <p:sp>
        <p:nvSpPr>
          <p:cNvPr id="154" name="TextBox 153">
            <a:extLst>
              <a:ext uri="{FF2B5EF4-FFF2-40B4-BE49-F238E27FC236}">
                <a16:creationId xmlns:a16="http://schemas.microsoft.com/office/drawing/2014/main" id="{F00D818A-2D63-8D85-87BA-39BCC5A939BC}"/>
              </a:ext>
            </a:extLst>
          </p:cNvPr>
          <p:cNvSpPr txBox="1"/>
          <p:nvPr/>
        </p:nvSpPr>
        <p:spPr>
          <a:xfrm>
            <a:off x="4775697" y="5855006"/>
            <a:ext cx="371367" cy="307777"/>
          </a:xfrm>
          <a:prstGeom prst="rect">
            <a:avLst/>
          </a:prstGeom>
          <a:solidFill>
            <a:srgbClr val="4472C4">
              <a:lumMod val="60000"/>
              <a:lumOff val="40000"/>
            </a:srgbClr>
          </a:solidFill>
          <a:ln>
            <a:solidFill>
              <a:srgbClr val="4472C4">
                <a:lumMod val="60000"/>
                <a:lumOff val="40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black"/>
                </a:solidFill>
                <a:effectLst/>
                <a:uLnTx/>
                <a:uFillTx/>
              </a:rPr>
              <a:t>en</a:t>
            </a:r>
            <a:endParaRPr kumimoji="0" lang="en-GB" sz="1400" b="0" i="0" u="none" strike="noStrike" kern="0" cap="none" spc="0" normalizeH="0" baseline="0" noProof="0" dirty="0">
              <a:ln>
                <a:noFill/>
              </a:ln>
              <a:solidFill>
                <a:prstClr val="black"/>
              </a:solidFill>
              <a:effectLst/>
              <a:uLnTx/>
              <a:uFillTx/>
            </a:endParaRPr>
          </a:p>
        </p:txBody>
      </p:sp>
      <p:sp>
        <p:nvSpPr>
          <p:cNvPr id="155" name="TextBox 154">
            <a:extLst>
              <a:ext uri="{FF2B5EF4-FFF2-40B4-BE49-F238E27FC236}">
                <a16:creationId xmlns:a16="http://schemas.microsoft.com/office/drawing/2014/main" id="{6903231E-964F-8F5A-E85A-18FCBE2FC9ED}"/>
              </a:ext>
            </a:extLst>
          </p:cNvPr>
          <p:cNvSpPr txBox="1"/>
          <p:nvPr/>
        </p:nvSpPr>
        <p:spPr>
          <a:xfrm>
            <a:off x="6836583" y="5038236"/>
            <a:ext cx="371367" cy="307777"/>
          </a:xfrm>
          <a:prstGeom prst="rect">
            <a:avLst/>
          </a:prstGeom>
          <a:solidFill>
            <a:srgbClr val="4472C4">
              <a:lumMod val="60000"/>
              <a:lumOff val="40000"/>
            </a:srgbClr>
          </a:solidFill>
          <a:ln>
            <a:solidFill>
              <a:srgbClr val="4472C4">
                <a:lumMod val="60000"/>
                <a:lumOff val="40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black"/>
                </a:solidFill>
                <a:effectLst/>
                <a:uLnTx/>
                <a:uFillTx/>
              </a:rPr>
              <a:t>en</a:t>
            </a:r>
            <a:endParaRPr kumimoji="0" lang="en-GB" sz="1400" b="0" i="0" u="none" strike="noStrike" kern="0" cap="none" spc="0" normalizeH="0" baseline="0" noProof="0" dirty="0">
              <a:ln>
                <a:noFill/>
              </a:ln>
              <a:solidFill>
                <a:prstClr val="black"/>
              </a:solidFill>
              <a:effectLst/>
              <a:uLnTx/>
              <a:uFillTx/>
            </a:endParaRPr>
          </a:p>
        </p:txBody>
      </p:sp>
      <p:sp>
        <p:nvSpPr>
          <p:cNvPr id="156" name="TextBox 155">
            <a:extLst>
              <a:ext uri="{FF2B5EF4-FFF2-40B4-BE49-F238E27FC236}">
                <a16:creationId xmlns:a16="http://schemas.microsoft.com/office/drawing/2014/main" id="{BBE9132D-FB54-2B70-3FFA-AEC58A5CA7F0}"/>
              </a:ext>
            </a:extLst>
          </p:cNvPr>
          <p:cNvSpPr txBox="1"/>
          <p:nvPr/>
        </p:nvSpPr>
        <p:spPr>
          <a:xfrm>
            <a:off x="4775697" y="4559682"/>
            <a:ext cx="371367" cy="307777"/>
          </a:xfrm>
          <a:prstGeom prst="rect">
            <a:avLst/>
          </a:prstGeom>
          <a:solidFill>
            <a:srgbClr val="4472C4">
              <a:lumMod val="60000"/>
              <a:lumOff val="40000"/>
            </a:srgbClr>
          </a:solidFill>
          <a:ln>
            <a:solidFill>
              <a:srgbClr val="4472C4">
                <a:lumMod val="60000"/>
                <a:lumOff val="40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black"/>
                </a:solidFill>
                <a:effectLst/>
                <a:uLnTx/>
                <a:uFillTx/>
              </a:rPr>
              <a:t>en</a:t>
            </a:r>
            <a:endParaRPr kumimoji="0" lang="en-GB" sz="1400" b="0" i="0" u="none" strike="noStrike" kern="0" cap="none" spc="0" normalizeH="0" baseline="0" noProof="0" dirty="0">
              <a:ln>
                <a:noFill/>
              </a:ln>
              <a:solidFill>
                <a:prstClr val="black"/>
              </a:solidFill>
              <a:effectLst/>
              <a:uLnTx/>
              <a:uFillTx/>
            </a:endParaRPr>
          </a:p>
        </p:txBody>
      </p:sp>
      <p:sp>
        <p:nvSpPr>
          <p:cNvPr id="157" name="TextBox 156">
            <a:extLst>
              <a:ext uri="{FF2B5EF4-FFF2-40B4-BE49-F238E27FC236}">
                <a16:creationId xmlns:a16="http://schemas.microsoft.com/office/drawing/2014/main" id="{25508B9A-C6D6-1444-23C6-7B81BE304D04}"/>
              </a:ext>
            </a:extLst>
          </p:cNvPr>
          <p:cNvSpPr txBox="1"/>
          <p:nvPr/>
        </p:nvSpPr>
        <p:spPr>
          <a:xfrm>
            <a:off x="6842577" y="3626600"/>
            <a:ext cx="371367" cy="307777"/>
          </a:xfrm>
          <a:prstGeom prst="rect">
            <a:avLst/>
          </a:prstGeom>
          <a:solidFill>
            <a:srgbClr val="4472C4">
              <a:lumMod val="60000"/>
              <a:lumOff val="40000"/>
            </a:srgbClr>
          </a:solidFill>
          <a:ln>
            <a:solidFill>
              <a:srgbClr val="4472C4">
                <a:lumMod val="60000"/>
                <a:lumOff val="40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black"/>
                </a:solidFill>
                <a:effectLst/>
                <a:uLnTx/>
                <a:uFillTx/>
              </a:rPr>
              <a:t>en</a:t>
            </a:r>
            <a:endParaRPr kumimoji="0" lang="en-GB" sz="1400" b="0" i="0" u="none" strike="noStrike" kern="0" cap="none" spc="0" normalizeH="0" baseline="0" noProof="0" dirty="0">
              <a:ln>
                <a:noFill/>
              </a:ln>
              <a:solidFill>
                <a:prstClr val="black"/>
              </a:solidFill>
              <a:effectLst/>
              <a:uLnTx/>
              <a:uFillTx/>
            </a:endParaRPr>
          </a:p>
        </p:txBody>
      </p:sp>
      <p:cxnSp>
        <p:nvCxnSpPr>
          <p:cNvPr id="158" name="Straight Connector 157">
            <a:extLst>
              <a:ext uri="{FF2B5EF4-FFF2-40B4-BE49-F238E27FC236}">
                <a16:creationId xmlns:a16="http://schemas.microsoft.com/office/drawing/2014/main" id="{BCE74B99-F5E8-D53D-4827-042C8D66C0EC}"/>
              </a:ext>
            </a:extLst>
          </p:cNvPr>
          <p:cNvCxnSpPr/>
          <p:nvPr/>
        </p:nvCxnSpPr>
        <p:spPr>
          <a:xfrm flipV="1">
            <a:off x="677107" y="4978620"/>
            <a:ext cx="10766748" cy="13176"/>
          </a:xfrm>
          <a:prstGeom prst="line">
            <a:avLst/>
          </a:prstGeom>
          <a:noFill/>
          <a:ln w="9525" cap="flat" cmpd="sng" algn="ctr">
            <a:solidFill>
              <a:sysClr val="windowText" lastClr="000000"/>
            </a:solidFill>
            <a:prstDash val="lgDash"/>
            <a:miter lim="800000"/>
          </a:ln>
          <a:effectLst/>
        </p:spPr>
      </p:cxnSp>
      <p:cxnSp>
        <p:nvCxnSpPr>
          <p:cNvPr id="159" name="Straight Connector 158">
            <a:extLst>
              <a:ext uri="{FF2B5EF4-FFF2-40B4-BE49-F238E27FC236}">
                <a16:creationId xmlns:a16="http://schemas.microsoft.com/office/drawing/2014/main" id="{6378F0CD-4B1B-3E11-C9CE-7D0292496B87}"/>
              </a:ext>
            </a:extLst>
          </p:cNvPr>
          <p:cNvCxnSpPr/>
          <p:nvPr/>
        </p:nvCxnSpPr>
        <p:spPr>
          <a:xfrm flipV="1">
            <a:off x="664619" y="5782917"/>
            <a:ext cx="10766748" cy="13176"/>
          </a:xfrm>
          <a:prstGeom prst="line">
            <a:avLst/>
          </a:prstGeom>
          <a:noFill/>
          <a:ln w="9525" cap="flat" cmpd="sng" algn="ctr">
            <a:solidFill>
              <a:sysClr val="windowText" lastClr="000000"/>
            </a:solidFill>
            <a:prstDash val="lgDash"/>
            <a:miter lim="800000"/>
          </a:ln>
          <a:effectLst/>
        </p:spPr>
      </p:cxnSp>
      <p:cxnSp>
        <p:nvCxnSpPr>
          <p:cNvPr id="160" name="Straight Connector 159">
            <a:extLst>
              <a:ext uri="{FF2B5EF4-FFF2-40B4-BE49-F238E27FC236}">
                <a16:creationId xmlns:a16="http://schemas.microsoft.com/office/drawing/2014/main" id="{22DDB0C6-35B6-3586-6F4D-EC40498D9BFB}"/>
              </a:ext>
            </a:extLst>
          </p:cNvPr>
          <p:cNvCxnSpPr/>
          <p:nvPr/>
        </p:nvCxnSpPr>
        <p:spPr>
          <a:xfrm flipV="1">
            <a:off x="677107" y="6220439"/>
            <a:ext cx="10766748" cy="13176"/>
          </a:xfrm>
          <a:prstGeom prst="line">
            <a:avLst/>
          </a:prstGeom>
          <a:noFill/>
          <a:ln w="9525" cap="flat" cmpd="sng" algn="ctr">
            <a:solidFill>
              <a:sysClr val="windowText" lastClr="000000"/>
            </a:solidFill>
            <a:prstDash val="lgDash"/>
            <a:miter lim="800000"/>
          </a:ln>
          <a:effectLst/>
        </p:spPr>
      </p:cxnSp>
      <p:sp>
        <p:nvSpPr>
          <p:cNvPr id="161" name="TextBox 160">
            <a:extLst>
              <a:ext uri="{FF2B5EF4-FFF2-40B4-BE49-F238E27FC236}">
                <a16:creationId xmlns:a16="http://schemas.microsoft.com/office/drawing/2014/main" id="{75431396-9A7A-3E0C-174B-C3B44C0880F9}"/>
              </a:ext>
            </a:extLst>
          </p:cNvPr>
          <p:cNvSpPr txBox="1"/>
          <p:nvPr/>
        </p:nvSpPr>
        <p:spPr>
          <a:xfrm>
            <a:off x="4775696" y="4068420"/>
            <a:ext cx="371367" cy="307777"/>
          </a:xfrm>
          <a:prstGeom prst="rect">
            <a:avLst/>
          </a:prstGeom>
          <a:solidFill>
            <a:srgbClr val="FFC000">
              <a:lumMod val="40000"/>
              <a:lumOff val="60000"/>
            </a:srgbClr>
          </a:solidFill>
          <a:ln>
            <a:solidFill>
              <a:srgbClr val="FFC000">
                <a:lumMod val="40000"/>
                <a:lumOff val="60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black"/>
                </a:solidFill>
                <a:effectLst/>
                <a:uLnTx/>
                <a:uFillTx/>
              </a:rPr>
              <a:t>es</a:t>
            </a:r>
            <a:endParaRPr kumimoji="0" lang="en-US" sz="1400" b="0" i="0" u="none" strike="noStrike" kern="0" cap="none" spc="0" normalizeH="0" baseline="0" noProof="0" dirty="0">
              <a:ln>
                <a:noFill/>
              </a:ln>
              <a:solidFill>
                <a:prstClr val="black"/>
              </a:solidFill>
              <a:effectLst/>
              <a:uLnTx/>
              <a:uFillTx/>
            </a:endParaRPr>
          </a:p>
        </p:txBody>
      </p:sp>
      <p:sp>
        <p:nvSpPr>
          <p:cNvPr id="162" name="TextBox 161">
            <a:extLst>
              <a:ext uri="{FF2B5EF4-FFF2-40B4-BE49-F238E27FC236}">
                <a16:creationId xmlns:a16="http://schemas.microsoft.com/office/drawing/2014/main" id="{2DAB9812-12E9-F3DE-2965-11EEDA5F232B}"/>
              </a:ext>
            </a:extLst>
          </p:cNvPr>
          <p:cNvSpPr txBox="1"/>
          <p:nvPr/>
        </p:nvSpPr>
        <p:spPr>
          <a:xfrm>
            <a:off x="6836582" y="4091856"/>
            <a:ext cx="371367" cy="307777"/>
          </a:xfrm>
          <a:prstGeom prst="rect">
            <a:avLst/>
          </a:prstGeom>
          <a:solidFill>
            <a:srgbClr val="FFC000">
              <a:lumMod val="40000"/>
              <a:lumOff val="60000"/>
            </a:srgbClr>
          </a:solidFill>
          <a:ln>
            <a:solidFill>
              <a:srgbClr val="FFC000">
                <a:lumMod val="40000"/>
                <a:lumOff val="60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black"/>
                </a:solidFill>
                <a:effectLst/>
                <a:uLnTx/>
                <a:uFillTx/>
              </a:rPr>
              <a:t>es</a:t>
            </a:r>
            <a:endParaRPr kumimoji="0" lang="en-US" sz="1400" b="0" i="0" u="none" strike="noStrike" kern="0" cap="none" spc="0" normalizeH="0" baseline="0" noProof="0" dirty="0">
              <a:ln>
                <a:noFill/>
              </a:ln>
              <a:solidFill>
                <a:prstClr val="black"/>
              </a:solidFill>
              <a:effectLst/>
              <a:uLnTx/>
              <a:uFillTx/>
            </a:endParaRPr>
          </a:p>
        </p:txBody>
      </p:sp>
      <p:sp>
        <p:nvSpPr>
          <p:cNvPr id="163" name="TextBox 162">
            <a:extLst>
              <a:ext uri="{FF2B5EF4-FFF2-40B4-BE49-F238E27FC236}">
                <a16:creationId xmlns:a16="http://schemas.microsoft.com/office/drawing/2014/main" id="{885D31D7-F126-8172-D23F-A2363C9A31D1}"/>
              </a:ext>
            </a:extLst>
          </p:cNvPr>
          <p:cNvSpPr txBox="1"/>
          <p:nvPr/>
        </p:nvSpPr>
        <p:spPr>
          <a:xfrm>
            <a:off x="6836582" y="4613807"/>
            <a:ext cx="371367" cy="307777"/>
          </a:xfrm>
          <a:prstGeom prst="rect">
            <a:avLst/>
          </a:prstGeom>
          <a:solidFill>
            <a:srgbClr val="FFC000">
              <a:lumMod val="40000"/>
              <a:lumOff val="60000"/>
            </a:srgbClr>
          </a:solidFill>
          <a:ln>
            <a:solidFill>
              <a:srgbClr val="FFC000">
                <a:lumMod val="40000"/>
                <a:lumOff val="60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black"/>
                </a:solidFill>
                <a:effectLst/>
                <a:uLnTx/>
                <a:uFillTx/>
              </a:rPr>
              <a:t>es</a:t>
            </a:r>
            <a:endParaRPr kumimoji="0" lang="en-US" sz="1400" b="0" i="0" u="none" strike="noStrike" kern="0" cap="none" spc="0" normalizeH="0" baseline="0" noProof="0" dirty="0">
              <a:ln>
                <a:noFill/>
              </a:ln>
              <a:solidFill>
                <a:prstClr val="black"/>
              </a:solidFill>
              <a:effectLst/>
              <a:uLnTx/>
              <a:uFillTx/>
            </a:endParaRPr>
          </a:p>
        </p:txBody>
      </p:sp>
      <p:sp>
        <p:nvSpPr>
          <p:cNvPr id="164" name="TextBox 163">
            <a:extLst>
              <a:ext uri="{FF2B5EF4-FFF2-40B4-BE49-F238E27FC236}">
                <a16:creationId xmlns:a16="http://schemas.microsoft.com/office/drawing/2014/main" id="{CCFF4268-1B6F-A871-4BC6-7656F623B45C}"/>
              </a:ext>
            </a:extLst>
          </p:cNvPr>
          <p:cNvSpPr txBox="1"/>
          <p:nvPr/>
        </p:nvSpPr>
        <p:spPr>
          <a:xfrm>
            <a:off x="4775695" y="5025871"/>
            <a:ext cx="371367" cy="307777"/>
          </a:xfrm>
          <a:prstGeom prst="rect">
            <a:avLst/>
          </a:prstGeom>
          <a:solidFill>
            <a:srgbClr val="FFC000">
              <a:lumMod val="40000"/>
              <a:lumOff val="60000"/>
            </a:srgbClr>
          </a:solidFill>
          <a:ln>
            <a:solidFill>
              <a:srgbClr val="FFC000">
                <a:lumMod val="40000"/>
                <a:lumOff val="60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black"/>
                </a:solidFill>
                <a:effectLst/>
                <a:uLnTx/>
                <a:uFillTx/>
              </a:rPr>
              <a:t>es</a:t>
            </a:r>
            <a:endParaRPr kumimoji="0" lang="en-US" sz="1400" b="0" i="0" u="none" strike="noStrike" kern="0" cap="none" spc="0" normalizeH="0" baseline="0" noProof="0" dirty="0">
              <a:ln>
                <a:noFill/>
              </a:ln>
              <a:solidFill>
                <a:prstClr val="black"/>
              </a:solidFill>
              <a:effectLst/>
              <a:uLnTx/>
              <a:uFillTx/>
            </a:endParaRPr>
          </a:p>
        </p:txBody>
      </p:sp>
      <p:sp>
        <p:nvSpPr>
          <p:cNvPr id="165" name="TextBox 164">
            <a:extLst>
              <a:ext uri="{FF2B5EF4-FFF2-40B4-BE49-F238E27FC236}">
                <a16:creationId xmlns:a16="http://schemas.microsoft.com/office/drawing/2014/main" id="{E542D0DA-F7D2-E7A0-FEBE-7D583F0F6E0A}"/>
              </a:ext>
            </a:extLst>
          </p:cNvPr>
          <p:cNvSpPr txBox="1"/>
          <p:nvPr/>
        </p:nvSpPr>
        <p:spPr>
          <a:xfrm>
            <a:off x="6836582" y="6268822"/>
            <a:ext cx="371367" cy="307777"/>
          </a:xfrm>
          <a:prstGeom prst="rect">
            <a:avLst/>
          </a:prstGeom>
          <a:solidFill>
            <a:srgbClr val="4472C4">
              <a:lumMod val="60000"/>
              <a:lumOff val="40000"/>
            </a:srgbClr>
          </a:solidFill>
          <a:ln>
            <a:solidFill>
              <a:srgbClr val="4472C4">
                <a:lumMod val="60000"/>
                <a:lumOff val="40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black"/>
                </a:solidFill>
                <a:effectLst/>
                <a:uLnTx/>
                <a:uFillTx/>
              </a:rPr>
              <a:t>en</a:t>
            </a:r>
            <a:endParaRPr kumimoji="0" lang="en-US" sz="1400" b="0" i="0" u="none" strike="noStrike" kern="0" cap="none" spc="0" normalizeH="0" baseline="0" noProof="0" dirty="0">
              <a:ln>
                <a:noFill/>
              </a:ln>
              <a:solidFill>
                <a:prstClr val="black"/>
              </a:solidFill>
              <a:effectLst/>
              <a:uLnTx/>
              <a:uFillTx/>
            </a:endParaRPr>
          </a:p>
        </p:txBody>
      </p:sp>
      <p:sp>
        <p:nvSpPr>
          <p:cNvPr id="166" name="TextBox 165">
            <a:extLst>
              <a:ext uri="{FF2B5EF4-FFF2-40B4-BE49-F238E27FC236}">
                <a16:creationId xmlns:a16="http://schemas.microsoft.com/office/drawing/2014/main" id="{5306805B-92A0-21AC-377D-1EB2ACBAFBD2}"/>
              </a:ext>
            </a:extLst>
          </p:cNvPr>
          <p:cNvSpPr txBox="1"/>
          <p:nvPr/>
        </p:nvSpPr>
        <p:spPr>
          <a:xfrm>
            <a:off x="4775695" y="5454284"/>
            <a:ext cx="371367" cy="307777"/>
          </a:xfrm>
          <a:prstGeom prst="rect">
            <a:avLst/>
          </a:prstGeom>
          <a:solidFill>
            <a:srgbClr val="70AD47">
              <a:lumMod val="40000"/>
              <a:lumOff val="60000"/>
            </a:srgbClr>
          </a:solidFill>
          <a:ln>
            <a:solidFill>
              <a:srgbClr val="70AD47">
                <a:lumMod val="40000"/>
                <a:lumOff val="60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black"/>
                </a:solidFill>
                <a:effectLst/>
                <a:uLnTx/>
                <a:uFillTx/>
              </a:rPr>
              <a:t>fr</a:t>
            </a:r>
            <a:endParaRPr kumimoji="0" lang="en-US" sz="1400" b="0" i="0" u="none" strike="noStrike" kern="0" cap="none" spc="0" normalizeH="0" baseline="0" noProof="0" dirty="0">
              <a:ln>
                <a:noFill/>
              </a:ln>
              <a:solidFill>
                <a:prstClr val="black"/>
              </a:solidFill>
              <a:effectLst/>
              <a:uLnTx/>
              <a:uFillTx/>
            </a:endParaRPr>
          </a:p>
        </p:txBody>
      </p:sp>
      <p:sp>
        <p:nvSpPr>
          <p:cNvPr id="167" name="TextBox 166">
            <a:extLst>
              <a:ext uri="{FF2B5EF4-FFF2-40B4-BE49-F238E27FC236}">
                <a16:creationId xmlns:a16="http://schemas.microsoft.com/office/drawing/2014/main" id="{815E9841-343C-B794-6B90-8C7796070F46}"/>
              </a:ext>
            </a:extLst>
          </p:cNvPr>
          <p:cNvSpPr txBox="1"/>
          <p:nvPr/>
        </p:nvSpPr>
        <p:spPr>
          <a:xfrm>
            <a:off x="4775694" y="6255067"/>
            <a:ext cx="371367" cy="307777"/>
          </a:xfrm>
          <a:prstGeom prst="rect">
            <a:avLst/>
          </a:prstGeom>
          <a:solidFill>
            <a:srgbClr val="70AD47">
              <a:lumMod val="40000"/>
              <a:lumOff val="60000"/>
            </a:srgbClr>
          </a:solidFill>
          <a:ln>
            <a:solidFill>
              <a:srgbClr val="70AD47">
                <a:lumMod val="40000"/>
                <a:lumOff val="60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black"/>
                </a:solidFill>
                <a:effectLst/>
                <a:uLnTx/>
                <a:uFillTx/>
              </a:rPr>
              <a:t>fr</a:t>
            </a:r>
            <a:endParaRPr kumimoji="0" lang="en-US" sz="1400" b="0" i="0" u="none" strike="noStrike" kern="0" cap="none" spc="0" normalizeH="0" baseline="0" noProof="0" dirty="0">
              <a:ln>
                <a:noFill/>
              </a:ln>
              <a:solidFill>
                <a:prstClr val="black"/>
              </a:solidFill>
              <a:effectLst/>
              <a:uLnTx/>
              <a:uFillTx/>
            </a:endParaRPr>
          </a:p>
        </p:txBody>
      </p:sp>
      <p:sp>
        <p:nvSpPr>
          <p:cNvPr id="168" name="TextBox 167">
            <a:extLst>
              <a:ext uri="{FF2B5EF4-FFF2-40B4-BE49-F238E27FC236}">
                <a16:creationId xmlns:a16="http://schemas.microsoft.com/office/drawing/2014/main" id="{C73ABEDA-5DB1-8FC5-EC51-388223E5C022}"/>
              </a:ext>
            </a:extLst>
          </p:cNvPr>
          <p:cNvSpPr txBox="1"/>
          <p:nvPr/>
        </p:nvSpPr>
        <p:spPr>
          <a:xfrm>
            <a:off x="6833268" y="5855005"/>
            <a:ext cx="371367" cy="307777"/>
          </a:xfrm>
          <a:prstGeom prst="rect">
            <a:avLst/>
          </a:prstGeom>
          <a:solidFill>
            <a:srgbClr val="70AD47">
              <a:lumMod val="40000"/>
              <a:lumOff val="60000"/>
            </a:srgbClr>
          </a:solidFill>
          <a:ln>
            <a:solidFill>
              <a:srgbClr val="70AD47">
                <a:lumMod val="40000"/>
                <a:lumOff val="60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black"/>
                </a:solidFill>
                <a:effectLst/>
                <a:uLnTx/>
                <a:uFillTx/>
              </a:rPr>
              <a:t>fr</a:t>
            </a:r>
            <a:endParaRPr kumimoji="0" lang="en-US" sz="1400" b="0" i="0" u="none" strike="noStrike" kern="0" cap="none" spc="0" normalizeH="0" baseline="0" noProof="0" dirty="0">
              <a:ln>
                <a:noFill/>
              </a:ln>
              <a:solidFill>
                <a:prstClr val="black"/>
              </a:solidFill>
              <a:effectLst/>
              <a:uLnTx/>
              <a:uFillTx/>
            </a:endParaRPr>
          </a:p>
        </p:txBody>
      </p:sp>
      <p:sp>
        <p:nvSpPr>
          <p:cNvPr id="169" name="TextBox 168">
            <a:extLst>
              <a:ext uri="{FF2B5EF4-FFF2-40B4-BE49-F238E27FC236}">
                <a16:creationId xmlns:a16="http://schemas.microsoft.com/office/drawing/2014/main" id="{0605D219-E54C-FEDF-2B7D-E1D605DC06CF}"/>
              </a:ext>
            </a:extLst>
          </p:cNvPr>
          <p:cNvSpPr txBox="1"/>
          <p:nvPr/>
        </p:nvSpPr>
        <p:spPr>
          <a:xfrm>
            <a:off x="6833268" y="5468010"/>
            <a:ext cx="371367" cy="307777"/>
          </a:xfrm>
          <a:prstGeom prst="rect">
            <a:avLst/>
          </a:prstGeom>
          <a:solidFill>
            <a:srgbClr val="70AD47">
              <a:lumMod val="40000"/>
              <a:lumOff val="60000"/>
            </a:srgbClr>
          </a:solidFill>
          <a:ln>
            <a:solidFill>
              <a:srgbClr val="70AD47">
                <a:lumMod val="40000"/>
                <a:lumOff val="60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black"/>
                </a:solidFill>
                <a:effectLst/>
                <a:uLnTx/>
                <a:uFillTx/>
              </a:rPr>
              <a:t>fr</a:t>
            </a:r>
            <a:endParaRPr kumimoji="0" lang="en-US" sz="1400" b="0" i="0" u="none" strike="noStrike" kern="0" cap="none" spc="0" normalizeH="0" baseline="0" noProof="0" dirty="0">
              <a:ln>
                <a:noFill/>
              </a:ln>
              <a:solidFill>
                <a:prstClr val="black"/>
              </a:solidFill>
              <a:effectLst/>
              <a:uLnTx/>
              <a:uFillTx/>
            </a:endParaRPr>
          </a:p>
        </p:txBody>
      </p:sp>
      <p:sp>
        <p:nvSpPr>
          <p:cNvPr id="170" name="TextBox 169">
            <a:extLst>
              <a:ext uri="{FF2B5EF4-FFF2-40B4-BE49-F238E27FC236}">
                <a16:creationId xmlns:a16="http://schemas.microsoft.com/office/drawing/2014/main" id="{098319A9-DAB5-A8DC-8F5F-24DB0927F057}"/>
              </a:ext>
            </a:extLst>
          </p:cNvPr>
          <p:cNvSpPr txBox="1"/>
          <p:nvPr/>
        </p:nvSpPr>
        <p:spPr>
          <a:xfrm>
            <a:off x="9114074" y="1062106"/>
            <a:ext cx="1386918"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rPr>
              <a:t>Price </a:t>
            </a:r>
            <a:r>
              <a:rPr kumimoji="0" lang="en-US" sz="1400" b="0" i="0" u="none" strike="noStrike" kern="0" cap="none" spc="0" normalizeH="0" baseline="0" noProof="0" dirty="0" err="1">
                <a:ln>
                  <a:noFill/>
                </a:ln>
                <a:solidFill>
                  <a:prstClr val="black"/>
                </a:solidFill>
                <a:effectLst/>
                <a:uLnTx/>
                <a:uFillTx/>
              </a:rPr>
              <a:t>deepL</a:t>
            </a:r>
            <a:r>
              <a:rPr kumimoji="0" lang="en-US" sz="1400" b="0" i="0" u="none" strike="noStrike" kern="0" cap="none" spc="0" normalizeH="0" baseline="0" noProof="0" dirty="0">
                <a:ln>
                  <a:noFill/>
                </a:ln>
                <a:solidFill>
                  <a:prstClr val="black"/>
                </a:solidFill>
                <a:effectLst/>
                <a:uLnTx/>
                <a:uFillTx/>
              </a:rPr>
              <a:t> long</a:t>
            </a:r>
            <a:endParaRPr kumimoji="0" lang="en-GB" sz="1400" b="0" i="0" u="none" strike="noStrike" kern="0" cap="none" spc="0" normalizeH="0" baseline="0" noProof="0" dirty="0">
              <a:ln>
                <a:noFill/>
              </a:ln>
              <a:solidFill>
                <a:prstClr val="black"/>
              </a:solidFill>
              <a:effectLst/>
              <a:uLnTx/>
              <a:uFillTx/>
            </a:endParaRPr>
          </a:p>
        </p:txBody>
      </p:sp>
      <p:sp>
        <p:nvSpPr>
          <p:cNvPr id="171" name="Oval 170">
            <a:extLst>
              <a:ext uri="{FF2B5EF4-FFF2-40B4-BE49-F238E27FC236}">
                <a16:creationId xmlns:a16="http://schemas.microsoft.com/office/drawing/2014/main" id="{A1D05A10-1FB2-F89A-24A2-910185700302}"/>
              </a:ext>
            </a:extLst>
          </p:cNvPr>
          <p:cNvSpPr/>
          <p:nvPr/>
        </p:nvSpPr>
        <p:spPr>
          <a:xfrm>
            <a:off x="4479636" y="2306897"/>
            <a:ext cx="3028474" cy="798489"/>
          </a:xfrm>
          <a:prstGeom prst="ellipse">
            <a:avLst/>
          </a:prstGeom>
          <a:no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2" name="Curved Connector 75">
            <a:extLst>
              <a:ext uri="{FF2B5EF4-FFF2-40B4-BE49-F238E27FC236}">
                <a16:creationId xmlns:a16="http://schemas.microsoft.com/office/drawing/2014/main" id="{8B8D7998-8956-36BD-75B9-57769668C3A2}"/>
              </a:ext>
            </a:extLst>
          </p:cNvPr>
          <p:cNvCxnSpPr/>
          <p:nvPr/>
        </p:nvCxnSpPr>
        <p:spPr>
          <a:xfrm flipV="1">
            <a:off x="7508110" y="2239586"/>
            <a:ext cx="510335" cy="477156"/>
          </a:xfrm>
          <a:prstGeom prst="curvedConnector3">
            <a:avLst>
              <a:gd name="adj1" fmla="val 149543"/>
            </a:avLst>
          </a:prstGeom>
          <a:noFill/>
          <a:ln w="28575" cap="flat" cmpd="sng" algn="ctr">
            <a:solidFill>
              <a:srgbClr val="FF0000"/>
            </a:solidFill>
            <a:prstDash val="solid"/>
            <a:miter lim="800000"/>
            <a:tailEnd type="triangle"/>
          </a:ln>
          <a:effectLst/>
        </p:spPr>
      </p:cxnSp>
      <p:sp>
        <p:nvSpPr>
          <p:cNvPr id="173" name="Oval 172">
            <a:extLst>
              <a:ext uri="{FF2B5EF4-FFF2-40B4-BE49-F238E27FC236}">
                <a16:creationId xmlns:a16="http://schemas.microsoft.com/office/drawing/2014/main" id="{1BE3914D-2905-3930-5ED5-10E4A0D0FB4D}"/>
              </a:ext>
            </a:extLst>
          </p:cNvPr>
          <p:cNvSpPr/>
          <p:nvPr/>
        </p:nvSpPr>
        <p:spPr>
          <a:xfrm>
            <a:off x="4510224" y="2847912"/>
            <a:ext cx="3028474" cy="798489"/>
          </a:xfrm>
          <a:prstGeom prst="ellipse">
            <a:avLst/>
          </a:prstGeom>
          <a:no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4" name="Curved Connector 89">
            <a:extLst>
              <a:ext uri="{FF2B5EF4-FFF2-40B4-BE49-F238E27FC236}">
                <a16:creationId xmlns:a16="http://schemas.microsoft.com/office/drawing/2014/main" id="{96439E8E-7B00-8500-CBA4-3857B6E44D25}"/>
              </a:ext>
            </a:extLst>
          </p:cNvPr>
          <p:cNvCxnSpPr>
            <a:stCxn id="173" idx="6"/>
          </p:cNvCxnSpPr>
          <p:nvPr/>
        </p:nvCxnSpPr>
        <p:spPr>
          <a:xfrm flipV="1">
            <a:off x="7538698" y="2099434"/>
            <a:ext cx="323271" cy="1147723"/>
          </a:xfrm>
          <a:prstGeom prst="curvedConnector2">
            <a:avLst/>
          </a:prstGeom>
          <a:noFill/>
          <a:ln w="28575" cap="flat" cmpd="sng" algn="ctr">
            <a:solidFill>
              <a:srgbClr val="FF0000"/>
            </a:solidFill>
            <a:prstDash val="solid"/>
            <a:miter lim="800000"/>
            <a:tailEnd type="triangle"/>
          </a:ln>
          <a:effectLst/>
        </p:spPr>
      </p:cxnSp>
      <p:sp>
        <p:nvSpPr>
          <p:cNvPr id="175" name="Oval 174">
            <a:extLst>
              <a:ext uri="{FF2B5EF4-FFF2-40B4-BE49-F238E27FC236}">
                <a16:creationId xmlns:a16="http://schemas.microsoft.com/office/drawing/2014/main" id="{532C8100-8BCF-C8FE-FA08-3A93CAAD8E23}"/>
              </a:ext>
            </a:extLst>
          </p:cNvPr>
          <p:cNvSpPr/>
          <p:nvPr/>
        </p:nvSpPr>
        <p:spPr>
          <a:xfrm>
            <a:off x="4501392" y="3367414"/>
            <a:ext cx="3028474" cy="798489"/>
          </a:xfrm>
          <a:prstGeom prst="ellipse">
            <a:avLst/>
          </a:prstGeom>
          <a:no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6" name="Curved Connector 106">
            <a:extLst>
              <a:ext uri="{FF2B5EF4-FFF2-40B4-BE49-F238E27FC236}">
                <a16:creationId xmlns:a16="http://schemas.microsoft.com/office/drawing/2014/main" id="{6611C10C-815E-7496-7BFB-57DA9C453892}"/>
              </a:ext>
            </a:extLst>
          </p:cNvPr>
          <p:cNvCxnSpPr>
            <a:stCxn id="175" idx="6"/>
          </p:cNvCxnSpPr>
          <p:nvPr/>
        </p:nvCxnSpPr>
        <p:spPr>
          <a:xfrm flipV="1">
            <a:off x="7529866" y="2077983"/>
            <a:ext cx="107768" cy="1688676"/>
          </a:xfrm>
          <a:prstGeom prst="curvedConnector2">
            <a:avLst/>
          </a:prstGeom>
          <a:noFill/>
          <a:ln w="28575" cap="flat" cmpd="sng" algn="ctr">
            <a:solidFill>
              <a:srgbClr val="FF0000"/>
            </a:solidFill>
            <a:prstDash val="solid"/>
            <a:miter lim="800000"/>
            <a:tailEnd type="triangle"/>
          </a:ln>
          <a:effectLst/>
        </p:spPr>
      </p:cxnSp>
      <p:sp>
        <p:nvSpPr>
          <p:cNvPr id="177" name="Oval 176">
            <a:extLst>
              <a:ext uri="{FF2B5EF4-FFF2-40B4-BE49-F238E27FC236}">
                <a16:creationId xmlns:a16="http://schemas.microsoft.com/office/drawing/2014/main" id="{32ED0101-F9B3-4C40-19EF-5F11AED794F4}"/>
              </a:ext>
            </a:extLst>
          </p:cNvPr>
          <p:cNvSpPr/>
          <p:nvPr/>
        </p:nvSpPr>
        <p:spPr>
          <a:xfrm>
            <a:off x="4628050" y="4838989"/>
            <a:ext cx="2754172" cy="697286"/>
          </a:xfrm>
          <a:prstGeom prst="ellipse">
            <a:avLst/>
          </a:prstGeom>
          <a:no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8" name="Curved Connector 109">
            <a:extLst>
              <a:ext uri="{FF2B5EF4-FFF2-40B4-BE49-F238E27FC236}">
                <a16:creationId xmlns:a16="http://schemas.microsoft.com/office/drawing/2014/main" id="{66A6164D-3664-CE72-EAA4-AC874DB151B2}"/>
              </a:ext>
            </a:extLst>
          </p:cNvPr>
          <p:cNvCxnSpPr>
            <a:stCxn id="177" idx="6"/>
          </p:cNvCxnSpPr>
          <p:nvPr/>
        </p:nvCxnSpPr>
        <p:spPr>
          <a:xfrm flipV="1">
            <a:off x="7382222" y="2077983"/>
            <a:ext cx="619329" cy="3109649"/>
          </a:xfrm>
          <a:prstGeom prst="curvedConnector2">
            <a:avLst/>
          </a:prstGeom>
          <a:noFill/>
          <a:ln w="28575" cap="flat" cmpd="sng" algn="ctr">
            <a:solidFill>
              <a:srgbClr val="FF0000"/>
            </a:solidFill>
            <a:prstDash val="solid"/>
            <a:miter lim="800000"/>
            <a:tailEnd type="triangle"/>
          </a:ln>
          <a:effectLst/>
        </p:spPr>
      </p:cxnSp>
      <p:sp>
        <p:nvSpPr>
          <p:cNvPr id="179" name="Oval 178">
            <a:extLst>
              <a:ext uri="{FF2B5EF4-FFF2-40B4-BE49-F238E27FC236}">
                <a16:creationId xmlns:a16="http://schemas.microsoft.com/office/drawing/2014/main" id="{65ADA5B0-FA70-E544-149D-ACD286A2057D}"/>
              </a:ext>
            </a:extLst>
          </p:cNvPr>
          <p:cNvSpPr/>
          <p:nvPr/>
        </p:nvSpPr>
        <p:spPr>
          <a:xfrm>
            <a:off x="4628050" y="6111941"/>
            <a:ext cx="2754172" cy="697286"/>
          </a:xfrm>
          <a:prstGeom prst="ellipse">
            <a:avLst/>
          </a:prstGeom>
          <a:no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80" name="Curved Connector 114">
            <a:extLst>
              <a:ext uri="{FF2B5EF4-FFF2-40B4-BE49-F238E27FC236}">
                <a16:creationId xmlns:a16="http://schemas.microsoft.com/office/drawing/2014/main" id="{BE4A31F6-6785-2031-7365-21B9C6A2AFD4}"/>
              </a:ext>
            </a:extLst>
          </p:cNvPr>
          <p:cNvCxnSpPr>
            <a:stCxn id="179" idx="6"/>
          </p:cNvCxnSpPr>
          <p:nvPr/>
        </p:nvCxnSpPr>
        <p:spPr>
          <a:xfrm flipV="1">
            <a:off x="7382222" y="2069312"/>
            <a:ext cx="134720" cy="4391272"/>
          </a:xfrm>
          <a:prstGeom prst="curvedConnector2">
            <a:avLst/>
          </a:prstGeom>
          <a:noFill/>
          <a:ln w="28575" cap="flat" cmpd="sng" algn="ctr">
            <a:solidFill>
              <a:srgbClr val="FF0000"/>
            </a:solidFill>
            <a:prstDash val="solid"/>
            <a:miter lim="800000"/>
            <a:tailEnd type="triangle"/>
          </a:ln>
          <a:effectLst/>
        </p:spPr>
      </p:cxnSp>
      <p:sp>
        <p:nvSpPr>
          <p:cNvPr id="181" name="TextBox 180">
            <a:extLst>
              <a:ext uri="{FF2B5EF4-FFF2-40B4-BE49-F238E27FC236}">
                <a16:creationId xmlns:a16="http://schemas.microsoft.com/office/drawing/2014/main" id="{9E0D5CE3-5CF7-BC96-C643-3417312FAFC6}"/>
              </a:ext>
            </a:extLst>
          </p:cNvPr>
          <p:cNvSpPr txBox="1"/>
          <p:nvPr/>
        </p:nvSpPr>
        <p:spPr>
          <a:xfrm>
            <a:off x="9284624" y="2793967"/>
            <a:ext cx="1066318" cy="307777"/>
          </a:xfrm>
          <a:prstGeom prst="rect">
            <a:avLst/>
          </a:prstGeom>
          <a:solidFill>
            <a:schemeClr val="tx2">
              <a:lumMod val="60000"/>
              <a:lumOff val="40000"/>
            </a:scheme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rPr>
              <a:t> 35 - 40 EUR</a:t>
            </a:r>
          </a:p>
        </p:txBody>
      </p:sp>
      <p:sp>
        <p:nvSpPr>
          <p:cNvPr id="182" name="TextBox 181">
            <a:extLst>
              <a:ext uri="{FF2B5EF4-FFF2-40B4-BE49-F238E27FC236}">
                <a16:creationId xmlns:a16="http://schemas.microsoft.com/office/drawing/2014/main" id="{FB0FCA14-E77E-108B-C819-DE7569D2935F}"/>
              </a:ext>
            </a:extLst>
          </p:cNvPr>
          <p:cNvSpPr txBox="1"/>
          <p:nvPr/>
        </p:nvSpPr>
        <p:spPr>
          <a:xfrm>
            <a:off x="3661460" y="2475345"/>
            <a:ext cx="908518"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prstClr val="black"/>
                </a:solidFill>
                <a:effectLst/>
                <a:uLnTx/>
                <a:uFillTx/>
              </a:rPr>
              <a:t>stemming</a:t>
            </a:r>
            <a:endParaRPr kumimoji="0" lang="en-GB" sz="1400" b="0" i="1" u="none" strike="noStrike" kern="0" cap="none" spc="0" normalizeH="0" baseline="0" noProof="0" dirty="0">
              <a:ln>
                <a:noFill/>
              </a:ln>
              <a:solidFill>
                <a:prstClr val="black"/>
              </a:solidFill>
              <a:effectLst/>
              <a:uLnTx/>
              <a:uFillTx/>
            </a:endParaRPr>
          </a:p>
        </p:txBody>
      </p:sp>
      <p:sp>
        <p:nvSpPr>
          <p:cNvPr id="183" name="TextBox 182">
            <a:extLst>
              <a:ext uri="{FF2B5EF4-FFF2-40B4-BE49-F238E27FC236}">
                <a16:creationId xmlns:a16="http://schemas.microsoft.com/office/drawing/2014/main" id="{1EFF6B63-DA63-84AA-8B1E-9DAE3A29EB4D}"/>
              </a:ext>
            </a:extLst>
          </p:cNvPr>
          <p:cNvSpPr txBox="1"/>
          <p:nvPr/>
        </p:nvSpPr>
        <p:spPr>
          <a:xfrm>
            <a:off x="3730026" y="4040017"/>
            <a:ext cx="908518"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prstClr val="black"/>
                </a:solidFill>
                <a:effectLst/>
                <a:uLnTx/>
                <a:uFillTx/>
              </a:rPr>
              <a:t>stemming</a:t>
            </a:r>
            <a:endParaRPr kumimoji="0" lang="en-GB" sz="1400" b="0" i="1" u="none" strike="noStrike" kern="0" cap="none" spc="0" normalizeH="0" baseline="0" noProof="0" dirty="0">
              <a:ln>
                <a:noFill/>
              </a:ln>
              <a:solidFill>
                <a:prstClr val="black"/>
              </a:solidFill>
              <a:effectLst/>
              <a:uLnTx/>
              <a:uFillTx/>
            </a:endParaRPr>
          </a:p>
        </p:txBody>
      </p:sp>
      <p:sp>
        <p:nvSpPr>
          <p:cNvPr id="184" name="TextBox 183">
            <a:extLst>
              <a:ext uri="{FF2B5EF4-FFF2-40B4-BE49-F238E27FC236}">
                <a16:creationId xmlns:a16="http://schemas.microsoft.com/office/drawing/2014/main" id="{9E6C5C0B-BAA8-D892-ABEF-607055763946}"/>
              </a:ext>
            </a:extLst>
          </p:cNvPr>
          <p:cNvSpPr txBox="1"/>
          <p:nvPr/>
        </p:nvSpPr>
        <p:spPr>
          <a:xfrm>
            <a:off x="3730026" y="5435268"/>
            <a:ext cx="908518"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prstClr val="black"/>
                </a:solidFill>
                <a:effectLst/>
                <a:uLnTx/>
                <a:uFillTx/>
              </a:rPr>
              <a:t>stemming</a:t>
            </a:r>
            <a:endParaRPr kumimoji="0" lang="en-GB" sz="1400" b="0" i="1" u="none" strike="noStrike" kern="0" cap="none" spc="0" normalizeH="0" baseline="0" noProof="0" dirty="0">
              <a:ln>
                <a:noFill/>
              </a:ln>
              <a:solidFill>
                <a:prstClr val="black"/>
              </a:solidFill>
              <a:effectLst/>
              <a:uLnTx/>
              <a:uFillTx/>
            </a:endParaRPr>
          </a:p>
        </p:txBody>
      </p:sp>
      <p:sp>
        <p:nvSpPr>
          <p:cNvPr id="185" name="TextBox 184">
            <a:extLst>
              <a:ext uri="{FF2B5EF4-FFF2-40B4-BE49-F238E27FC236}">
                <a16:creationId xmlns:a16="http://schemas.microsoft.com/office/drawing/2014/main" id="{4E3281C7-C70F-4862-08D7-BC3F3A290924}"/>
              </a:ext>
            </a:extLst>
          </p:cNvPr>
          <p:cNvSpPr txBox="1"/>
          <p:nvPr/>
        </p:nvSpPr>
        <p:spPr>
          <a:xfrm>
            <a:off x="3698901" y="3527616"/>
            <a:ext cx="908518"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prstClr val="black"/>
                </a:solidFill>
                <a:effectLst/>
                <a:uLnTx/>
                <a:uFillTx/>
              </a:rPr>
              <a:t>stemming</a:t>
            </a:r>
            <a:endParaRPr kumimoji="0" lang="en-GB" sz="1400" b="0" i="1" u="none" strike="noStrike" kern="0" cap="none" spc="0" normalizeH="0" baseline="0" noProof="0" dirty="0">
              <a:ln>
                <a:noFill/>
              </a:ln>
              <a:solidFill>
                <a:prstClr val="black"/>
              </a:solidFill>
              <a:effectLst/>
              <a:uLnTx/>
              <a:uFillTx/>
            </a:endParaRPr>
          </a:p>
        </p:txBody>
      </p:sp>
      <p:sp>
        <p:nvSpPr>
          <p:cNvPr id="186" name="TextBox 185">
            <a:extLst>
              <a:ext uri="{FF2B5EF4-FFF2-40B4-BE49-F238E27FC236}">
                <a16:creationId xmlns:a16="http://schemas.microsoft.com/office/drawing/2014/main" id="{684FB555-7A1A-CA0D-7D77-DAA66B70AC02}"/>
              </a:ext>
            </a:extLst>
          </p:cNvPr>
          <p:cNvSpPr txBox="1"/>
          <p:nvPr/>
        </p:nvSpPr>
        <p:spPr>
          <a:xfrm>
            <a:off x="3730026" y="5001677"/>
            <a:ext cx="908518"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prstClr val="black"/>
                </a:solidFill>
                <a:effectLst/>
                <a:uLnTx/>
                <a:uFillTx/>
              </a:rPr>
              <a:t>stemming</a:t>
            </a:r>
            <a:endParaRPr kumimoji="0" lang="en-GB" sz="1400" b="0" i="1" u="none" strike="noStrike" kern="0" cap="none" spc="0" normalizeH="0" baseline="0" noProof="0" dirty="0">
              <a:ln>
                <a:noFill/>
              </a:ln>
              <a:solidFill>
                <a:prstClr val="black"/>
              </a:solidFill>
              <a:effectLst/>
              <a:uLnTx/>
              <a:uFillTx/>
            </a:endParaRPr>
          </a:p>
        </p:txBody>
      </p:sp>
      <p:sp>
        <p:nvSpPr>
          <p:cNvPr id="187" name="TextBox 186">
            <a:extLst>
              <a:ext uri="{FF2B5EF4-FFF2-40B4-BE49-F238E27FC236}">
                <a16:creationId xmlns:a16="http://schemas.microsoft.com/office/drawing/2014/main" id="{3A1E7CF7-9284-8A8E-BB18-B0C71BDBD15F}"/>
              </a:ext>
            </a:extLst>
          </p:cNvPr>
          <p:cNvSpPr txBox="1"/>
          <p:nvPr/>
        </p:nvSpPr>
        <p:spPr>
          <a:xfrm>
            <a:off x="3730943" y="6216082"/>
            <a:ext cx="908518"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prstClr val="black"/>
                </a:solidFill>
                <a:effectLst/>
                <a:uLnTx/>
                <a:uFillTx/>
              </a:rPr>
              <a:t>stemming</a:t>
            </a:r>
            <a:endParaRPr kumimoji="0" lang="en-GB" sz="1400" b="0" i="1" u="none" strike="noStrike" kern="0" cap="none" spc="0" normalizeH="0" baseline="0" noProof="0" dirty="0">
              <a:ln>
                <a:noFill/>
              </a:ln>
              <a:solidFill>
                <a:prstClr val="black"/>
              </a:solidFill>
              <a:effectLst/>
              <a:uLnTx/>
              <a:uFillTx/>
            </a:endParaRPr>
          </a:p>
        </p:txBody>
      </p:sp>
      <p:sp>
        <p:nvSpPr>
          <p:cNvPr id="188" name="TextBox 187">
            <a:extLst>
              <a:ext uri="{FF2B5EF4-FFF2-40B4-BE49-F238E27FC236}">
                <a16:creationId xmlns:a16="http://schemas.microsoft.com/office/drawing/2014/main" id="{1FBB2F73-A057-E41C-2401-7828A8133B49}"/>
              </a:ext>
            </a:extLst>
          </p:cNvPr>
          <p:cNvSpPr txBox="1"/>
          <p:nvPr/>
        </p:nvSpPr>
        <p:spPr>
          <a:xfrm>
            <a:off x="3839479" y="3025381"/>
            <a:ext cx="689612"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prstClr val="black"/>
                </a:solidFill>
                <a:effectLst/>
                <a:uLnTx/>
                <a:uFillTx/>
              </a:rPr>
              <a:t>lemma</a:t>
            </a:r>
            <a:endParaRPr kumimoji="0" lang="en-GB" sz="1400" b="0" i="1" u="none" strike="noStrike" kern="0" cap="none" spc="0" normalizeH="0" baseline="0" noProof="0" dirty="0">
              <a:ln>
                <a:noFill/>
              </a:ln>
              <a:solidFill>
                <a:prstClr val="black"/>
              </a:solidFill>
              <a:effectLst/>
              <a:uLnTx/>
              <a:uFillTx/>
            </a:endParaRPr>
          </a:p>
        </p:txBody>
      </p:sp>
      <p:sp>
        <p:nvSpPr>
          <p:cNvPr id="189" name="TextBox 188">
            <a:extLst>
              <a:ext uri="{FF2B5EF4-FFF2-40B4-BE49-F238E27FC236}">
                <a16:creationId xmlns:a16="http://schemas.microsoft.com/office/drawing/2014/main" id="{82DB2E3A-3F2F-EA63-CBC3-351299BE0682}"/>
              </a:ext>
            </a:extLst>
          </p:cNvPr>
          <p:cNvSpPr txBox="1"/>
          <p:nvPr/>
        </p:nvSpPr>
        <p:spPr>
          <a:xfrm>
            <a:off x="3911812" y="4536485"/>
            <a:ext cx="689612"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prstClr val="black"/>
                </a:solidFill>
                <a:effectLst/>
                <a:uLnTx/>
                <a:uFillTx/>
              </a:rPr>
              <a:t>lemma</a:t>
            </a:r>
            <a:endParaRPr kumimoji="0" lang="en-GB" sz="1400" b="0" i="1" u="none" strike="noStrike" kern="0" cap="none" spc="0" normalizeH="0" baseline="0" noProof="0" dirty="0">
              <a:ln>
                <a:noFill/>
              </a:ln>
              <a:solidFill>
                <a:prstClr val="black"/>
              </a:solidFill>
              <a:effectLst/>
              <a:uLnTx/>
              <a:uFillTx/>
            </a:endParaRPr>
          </a:p>
        </p:txBody>
      </p:sp>
      <p:sp>
        <p:nvSpPr>
          <p:cNvPr id="190" name="TextBox 189">
            <a:extLst>
              <a:ext uri="{FF2B5EF4-FFF2-40B4-BE49-F238E27FC236}">
                <a16:creationId xmlns:a16="http://schemas.microsoft.com/office/drawing/2014/main" id="{63A01C9A-163A-C950-7C40-23F5CFAF8FB5}"/>
              </a:ext>
            </a:extLst>
          </p:cNvPr>
          <p:cNvSpPr txBox="1"/>
          <p:nvPr/>
        </p:nvSpPr>
        <p:spPr>
          <a:xfrm>
            <a:off x="3880366" y="5842589"/>
            <a:ext cx="689612"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prstClr val="black"/>
                </a:solidFill>
                <a:effectLst/>
                <a:uLnTx/>
                <a:uFillTx/>
              </a:rPr>
              <a:t>lemma</a:t>
            </a:r>
            <a:endParaRPr kumimoji="0" lang="en-GB" sz="1400" b="0" i="1" u="none" strike="noStrike" kern="0" cap="none" spc="0" normalizeH="0" baseline="0" noProof="0" dirty="0">
              <a:ln>
                <a:noFill/>
              </a:ln>
              <a:solidFill>
                <a:prstClr val="black"/>
              </a:solidFill>
              <a:effectLst/>
              <a:uLnTx/>
              <a:uFillTx/>
            </a:endParaRPr>
          </a:p>
        </p:txBody>
      </p:sp>
      <p:sp>
        <p:nvSpPr>
          <p:cNvPr id="191" name="TextBox 190">
            <a:extLst>
              <a:ext uri="{FF2B5EF4-FFF2-40B4-BE49-F238E27FC236}">
                <a16:creationId xmlns:a16="http://schemas.microsoft.com/office/drawing/2014/main" id="{EBC2742D-0DDE-9E5C-6560-0095857080A8}"/>
              </a:ext>
            </a:extLst>
          </p:cNvPr>
          <p:cNvSpPr txBox="1"/>
          <p:nvPr/>
        </p:nvSpPr>
        <p:spPr>
          <a:xfrm>
            <a:off x="5937263" y="4152478"/>
            <a:ext cx="908518"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prstClr val="black"/>
                </a:solidFill>
                <a:effectLst/>
                <a:uLnTx/>
                <a:uFillTx/>
              </a:rPr>
              <a:t>stemming</a:t>
            </a:r>
            <a:endParaRPr kumimoji="0" lang="en-GB" sz="1400" b="0" i="1" u="none" strike="noStrike" kern="0" cap="none" spc="0" normalizeH="0" baseline="0" noProof="0" dirty="0">
              <a:ln>
                <a:noFill/>
              </a:ln>
              <a:solidFill>
                <a:prstClr val="black"/>
              </a:solidFill>
              <a:effectLst/>
              <a:uLnTx/>
              <a:uFillTx/>
            </a:endParaRPr>
          </a:p>
        </p:txBody>
      </p:sp>
      <p:sp>
        <p:nvSpPr>
          <p:cNvPr id="192" name="TextBox 191">
            <a:extLst>
              <a:ext uri="{FF2B5EF4-FFF2-40B4-BE49-F238E27FC236}">
                <a16:creationId xmlns:a16="http://schemas.microsoft.com/office/drawing/2014/main" id="{88495C50-B245-204C-3A9D-FF9604B71B7A}"/>
              </a:ext>
            </a:extLst>
          </p:cNvPr>
          <p:cNvSpPr txBox="1"/>
          <p:nvPr/>
        </p:nvSpPr>
        <p:spPr>
          <a:xfrm>
            <a:off x="5924750" y="4508883"/>
            <a:ext cx="908518"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prstClr val="black"/>
                </a:solidFill>
                <a:effectLst/>
                <a:uLnTx/>
                <a:uFillTx/>
              </a:rPr>
              <a:t>stemming</a:t>
            </a:r>
            <a:endParaRPr kumimoji="0" lang="en-GB" sz="1400" b="0" i="1" u="none" strike="noStrike" kern="0" cap="none" spc="0" normalizeH="0" baseline="0" noProof="0" dirty="0">
              <a:ln>
                <a:noFill/>
              </a:ln>
              <a:solidFill>
                <a:prstClr val="black"/>
              </a:solidFill>
              <a:effectLst/>
              <a:uLnTx/>
              <a:uFillTx/>
            </a:endParaRPr>
          </a:p>
        </p:txBody>
      </p:sp>
      <p:sp>
        <p:nvSpPr>
          <p:cNvPr id="193" name="TextBox 192">
            <a:extLst>
              <a:ext uri="{FF2B5EF4-FFF2-40B4-BE49-F238E27FC236}">
                <a16:creationId xmlns:a16="http://schemas.microsoft.com/office/drawing/2014/main" id="{BE0975C1-2BD5-1774-F115-DE4C000E9111}"/>
              </a:ext>
            </a:extLst>
          </p:cNvPr>
          <p:cNvSpPr txBox="1"/>
          <p:nvPr/>
        </p:nvSpPr>
        <p:spPr>
          <a:xfrm>
            <a:off x="5977541" y="5782676"/>
            <a:ext cx="908518"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prstClr val="black"/>
                </a:solidFill>
                <a:effectLst/>
                <a:uLnTx/>
                <a:uFillTx/>
              </a:rPr>
              <a:t>stemming</a:t>
            </a:r>
            <a:endParaRPr kumimoji="0" lang="en-GB" sz="1400" b="0" i="1" u="none" strike="noStrike" kern="0" cap="none" spc="0" normalizeH="0" baseline="0" noProof="0" dirty="0">
              <a:ln>
                <a:noFill/>
              </a:ln>
              <a:solidFill>
                <a:prstClr val="black"/>
              </a:solidFill>
              <a:effectLst/>
              <a:uLnTx/>
              <a:uFillTx/>
            </a:endParaRPr>
          </a:p>
        </p:txBody>
      </p:sp>
      <p:sp>
        <p:nvSpPr>
          <p:cNvPr id="194" name="TextBox 193">
            <a:extLst>
              <a:ext uri="{FF2B5EF4-FFF2-40B4-BE49-F238E27FC236}">
                <a16:creationId xmlns:a16="http://schemas.microsoft.com/office/drawing/2014/main" id="{EBE4E059-26D2-D04B-6AF5-7A2520BF0B1B}"/>
              </a:ext>
            </a:extLst>
          </p:cNvPr>
          <p:cNvSpPr txBox="1"/>
          <p:nvPr/>
        </p:nvSpPr>
        <p:spPr>
          <a:xfrm>
            <a:off x="5970255" y="5463712"/>
            <a:ext cx="908518"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prstClr val="black"/>
                </a:solidFill>
                <a:effectLst/>
                <a:uLnTx/>
                <a:uFillTx/>
              </a:rPr>
              <a:t>stemming</a:t>
            </a:r>
            <a:endParaRPr kumimoji="0" lang="en-GB" sz="1400" b="0" i="1" u="none" strike="noStrike" kern="0" cap="none" spc="0" normalizeH="0" baseline="0" noProof="0" dirty="0">
              <a:ln>
                <a:noFill/>
              </a:ln>
              <a:solidFill>
                <a:prstClr val="black"/>
              </a:solidFill>
              <a:effectLst/>
              <a:uLnTx/>
              <a:uFillTx/>
            </a:endParaRPr>
          </a:p>
        </p:txBody>
      </p:sp>
      <p:sp>
        <p:nvSpPr>
          <p:cNvPr id="195" name="TextBox 194">
            <a:extLst>
              <a:ext uri="{FF2B5EF4-FFF2-40B4-BE49-F238E27FC236}">
                <a16:creationId xmlns:a16="http://schemas.microsoft.com/office/drawing/2014/main" id="{922D9C1C-AB07-1C28-95D2-C4AA4839E555}"/>
              </a:ext>
            </a:extLst>
          </p:cNvPr>
          <p:cNvSpPr txBox="1"/>
          <p:nvPr/>
        </p:nvSpPr>
        <p:spPr>
          <a:xfrm>
            <a:off x="6032335" y="3104719"/>
            <a:ext cx="841577"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prstClr val="black"/>
                </a:solidFill>
                <a:effectLst/>
                <a:uLnTx/>
                <a:uFillTx/>
              </a:rPr>
              <a:t>translate</a:t>
            </a:r>
            <a:endParaRPr kumimoji="0" lang="en-GB" sz="1400" b="0" i="1" u="none" strike="noStrike" kern="0" cap="none" spc="0" normalizeH="0" baseline="0" noProof="0" dirty="0">
              <a:ln>
                <a:noFill/>
              </a:ln>
              <a:solidFill>
                <a:prstClr val="black"/>
              </a:solidFill>
              <a:effectLst/>
              <a:uLnTx/>
              <a:uFillTx/>
            </a:endParaRPr>
          </a:p>
        </p:txBody>
      </p:sp>
      <p:sp>
        <p:nvSpPr>
          <p:cNvPr id="196" name="TextBox 195">
            <a:extLst>
              <a:ext uri="{FF2B5EF4-FFF2-40B4-BE49-F238E27FC236}">
                <a16:creationId xmlns:a16="http://schemas.microsoft.com/office/drawing/2014/main" id="{18F0BB27-2D5F-2754-6F51-6EB6FAD1F641}"/>
              </a:ext>
            </a:extLst>
          </p:cNvPr>
          <p:cNvSpPr txBox="1"/>
          <p:nvPr/>
        </p:nvSpPr>
        <p:spPr>
          <a:xfrm>
            <a:off x="6024461" y="2490501"/>
            <a:ext cx="841577"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prstClr val="black"/>
                </a:solidFill>
                <a:effectLst/>
                <a:uLnTx/>
                <a:uFillTx/>
              </a:rPr>
              <a:t>translate</a:t>
            </a:r>
            <a:endParaRPr kumimoji="0" lang="en-GB" sz="1400" b="0" i="1" u="none" strike="noStrike" kern="0" cap="none" spc="0" normalizeH="0" baseline="0" noProof="0" dirty="0">
              <a:ln>
                <a:noFill/>
              </a:ln>
              <a:solidFill>
                <a:prstClr val="black"/>
              </a:solidFill>
              <a:effectLst/>
              <a:uLnTx/>
              <a:uFillTx/>
            </a:endParaRPr>
          </a:p>
        </p:txBody>
      </p:sp>
      <p:sp>
        <p:nvSpPr>
          <p:cNvPr id="197" name="TextBox 196">
            <a:extLst>
              <a:ext uri="{FF2B5EF4-FFF2-40B4-BE49-F238E27FC236}">
                <a16:creationId xmlns:a16="http://schemas.microsoft.com/office/drawing/2014/main" id="{75C58360-09BE-F3F4-573A-E0CE0E276CCB}"/>
              </a:ext>
            </a:extLst>
          </p:cNvPr>
          <p:cNvSpPr txBox="1"/>
          <p:nvPr/>
        </p:nvSpPr>
        <p:spPr>
          <a:xfrm rot="16200000">
            <a:off x="-220969" y="2903181"/>
            <a:ext cx="125578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German</a:t>
            </a:r>
          </a:p>
        </p:txBody>
      </p:sp>
      <p:sp>
        <p:nvSpPr>
          <p:cNvPr id="198" name="TextBox 197">
            <a:extLst>
              <a:ext uri="{FF2B5EF4-FFF2-40B4-BE49-F238E27FC236}">
                <a16:creationId xmlns:a16="http://schemas.microsoft.com/office/drawing/2014/main" id="{DCA5DAB6-D575-1E9E-197F-FFFD9E870993}"/>
              </a:ext>
            </a:extLst>
          </p:cNvPr>
          <p:cNvSpPr txBox="1"/>
          <p:nvPr/>
        </p:nvSpPr>
        <p:spPr>
          <a:xfrm rot="16200000">
            <a:off x="-215601" y="4322975"/>
            <a:ext cx="125578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FFC000">
                    <a:lumMod val="75000"/>
                  </a:srgbClr>
                </a:solidFill>
                <a:effectLst/>
                <a:uLnTx/>
                <a:uFillTx/>
                <a:latin typeface="Calibri" panose="020F0502020204030204"/>
                <a:ea typeface="+mn-ea"/>
                <a:cs typeface="+mn-cs"/>
              </a:rPr>
              <a:t>Spanish</a:t>
            </a:r>
          </a:p>
        </p:txBody>
      </p:sp>
      <p:sp>
        <p:nvSpPr>
          <p:cNvPr id="199" name="TextBox 198">
            <a:extLst>
              <a:ext uri="{FF2B5EF4-FFF2-40B4-BE49-F238E27FC236}">
                <a16:creationId xmlns:a16="http://schemas.microsoft.com/office/drawing/2014/main" id="{10642861-3295-3FFD-F49C-7C0BB1597155}"/>
              </a:ext>
            </a:extLst>
          </p:cNvPr>
          <p:cNvSpPr txBox="1"/>
          <p:nvPr/>
        </p:nvSpPr>
        <p:spPr>
          <a:xfrm rot="16200000">
            <a:off x="-220969" y="5647950"/>
            <a:ext cx="125578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French</a:t>
            </a:r>
          </a:p>
        </p:txBody>
      </p:sp>
      <p:sp>
        <p:nvSpPr>
          <p:cNvPr id="2" name="Right Brace 1">
            <a:extLst>
              <a:ext uri="{FF2B5EF4-FFF2-40B4-BE49-F238E27FC236}">
                <a16:creationId xmlns:a16="http://schemas.microsoft.com/office/drawing/2014/main" id="{94E0E722-6C2F-EB50-1FA4-0B8A4BC1318F}"/>
              </a:ext>
            </a:extLst>
          </p:cNvPr>
          <p:cNvSpPr/>
          <p:nvPr/>
        </p:nvSpPr>
        <p:spPr>
          <a:xfrm>
            <a:off x="8920707" y="2496816"/>
            <a:ext cx="270120" cy="939105"/>
          </a:xfrm>
          <a:prstGeom prst="rightBrace">
            <a:avLst>
              <a:gd name="adj1" fmla="val 50647"/>
              <a:gd name="adj2" fmla="val 4695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Tree>
    <p:extLst>
      <p:ext uri="{BB962C8B-B14F-4D97-AF65-F5344CB8AC3E}">
        <p14:creationId xmlns:p14="http://schemas.microsoft.com/office/powerpoint/2010/main" val="2514851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2576" y="18972"/>
            <a:ext cx="11456375" cy="1052623"/>
          </a:xfrm>
        </p:spPr>
        <p:txBody>
          <a:bodyPr/>
          <a:lstStyle/>
          <a:p>
            <a:pPr>
              <a:tabLst>
                <a:tab pos="442913" algn="l"/>
              </a:tabLst>
            </a:pPr>
            <a:r>
              <a:rPr lang="en-US" sz="2800" dirty="0"/>
              <a:t> 	4 Steps to a comprehensive classification</a:t>
            </a:r>
          </a:p>
        </p:txBody>
      </p:sp>
      <p:sp>
        <p:nvSpPr>
          <p:cNvPr id="6" name="Text Placeholder 5"/>
          <p:cNvSpPr>
            <a:spLocks noGrp="1"/>
          </p:cNvSpPr>
          <p:nvPr>
            <p:ph type="body" sz="quarter" idx="11"/>
          </p:nvPr>
        </p:nvSpPr>
        <p:spPr>
          <a:xfrm>
            <a:off x="538162" y="1893218"/>
            <a:ext cx="8672513" cy="4609182"/>
          </a:xfrm>
        </p:spPr>
        <p:txBody>
          <a:bodyPr lIns="91440" tIns="45720" rIns="91440" bIns="45720" anchor="t" anchorCtr="0">
            <a:normAutofit/>
          </a:bodyPr>
          <a:lstStyle/>
          <a:p>
            <a:pPr marL="514350" lvl="0" indent="-514350">
              <a:buFont typeface="+mj-lt"/>
              <a:buAutoNum type="arabicPeriod"/>
            </a:pPr>
            <a:r>
              <a:rPr lang="en-US" sz="3200" dirty="0">
                <a:latin typeface="+mj-lt"/>
                <a:ea typeface="Verdana"/>
              </a:rPr>
              <a:t>Reading the CRS data</a:t>
            </a:r>
          </a:p>
          <a:p>
            <a:pPr marL="514350" lvl="0" indent="-514350">
              <a:buFont typeface="+mj-lt"/>
              <a:buAutoNum type="arabicPeriod"/>
            </a:pPr>
            <a:r>
              <a:rPr lang="en-US" sz="3200" dirty="0">
                <a:latin typeface="+mj-lt"/>
                <a:ea typeface="Verdana"/>
              </a:rPr>
              <a:t>Preparing the data</a:t>
            </a:r>
          </a:p>
          <a:p>
            <a:pPr marL="514350" lvl="0" indent="-514350">
              <a:buFont typeface="+mj-lt"/>
              <a:buAutoNum type="arabicPeriod"/>
            </a:pPr>
            <a:r>
              <a:rPr lang="en-US" sz="3200" b="1" dirty="0">
                <a:latin typeface="+mj-lt"/>
                <a:ea typeface="Verdana"/>
              </a:rPr>
              <a:t>A: </a:t>
            </a:r>
            <a:r>
              <a:rPr lang="en-US" sz="3200" dirty="0">
                <a:latin typeface="+mj-lt"/>
                <a:ea typeface="Verdana"/>
              </a:rPr>
              <a:t>Title pattern matching </a:t>
            </a:r>
          </a:p>
          <a:p>
            <a:pPr marL="609585" lvl="1" indent="0">
              <a:buNone/>
            </a:pPr>
            <a:r>
              <a:rPr lang="en-US" sz="2400" dirty="0">
                <a:solidFill>
                  <a:schemeClr val="accent2"/>
                </a:solidFill>
                <a:latin typeface="+mj-lt"/>
                <a:ea typeface="Verdana"/>
              </a:rPr>
              <a:t>3.1 Minority language treatment</a:t>
            </a:r>
            <a:r>
              <a:rPr lang="en-US" dirty="0">
                <a:solidFill>
                  <a:schemeClr val="accent1"/>
                </a:solidFill>
                <a:latin typeface="+mj-lt"/>
                <a:ea typeface="Verdana"/>
              </a:rPr>
              <a:t> </a:t>
            </a:r>
          </a:p>
          <a:p>
            <a:pPr marL="514350" lvl="0" indent="-514350">
              <a:buFont typeface="+mj-lt"/>
              <a:buAutoNum type="arabicPeriod"/>
            </a:pPr>
            <a:r>
              <a:rPr lang="en-US" sz="3200" b="1" dirty="0">
                <a:latin typeface="+mj-lt"/>
                <a:ea typeface="Verdana"/>
              </a:rPr>
              <a:t>B: </a:t>
            </a:r>
            <a:r>
              <a:rPr lang="en-US" sz="3200" dirty="0">
                <a:latin typeface="+mj-lt"/>
                <a:ea typeface="Verdana"/>
              </a:rPr>
              <a:t>Text mining of long descriptions </a:t>
            </a:r>
          </a:p>
          <a:p>
            <a:pPr marL="0" lvl="0" indent="0">
              <a:buNone/>
            </a:pPr>
            <a:r>
              <a:rPr lang="en-US" sz="3200" dirty="0">
                <a:latin typeface="+mj-lt"/>
                <a:ea typeface="Verdana"/>
              </a:rPr>
              <a:t>      </a:t>
            </a:r>
            <a:r>
              <a:rPr lang="en-US" sz="2400" dirty="0">
                <a:latin typeface="+mj-lt"/>
                <a:ea typeface="Verdana"/>
              </a:rPr>
              <a:t> 4.1 Technical aspects of text mining </a:t>
            </a:r>
          </a:p>
          <a:p>
            <a:pPr marL="0" lvl="0" indent="0">
              <a:buNone/>
            </a:pPr>
            <a:r>
              <a:rPr lang="en-US" sz="2400" dirty="0">
                <a:latin typeface="+mj-lt"/>
                <a:ea typeface="Verdana"/>
              </a:rPr>
              <a:t>         4.2 Performance checks</a:t>
            </a:r>
            <a:r>
              <a:rPr lang="en-US" sz="3200" dirty="0">
                <a:latin typeface="+mj-lt"/>
                <a:ea typeface="Verdana"/>
              </a:rPr>
              <a:t>	</a:t>
            </a:r>
          </a:p>
        </p:txBody>
      </p:sp>
      <p:sp>
        <p:nvSpPr>
          <p:cNvPr id="7" name="Slide Number Placeholder 6"/>
          <p:cNvSpPr>
            <a:spLocks noGrp="1"/>
          </p:cNvSpPr>
          <p:nvPr>
            <p:ph type="sldNum" sz="quarter" idx="4"/>
          </p:nvPr>
        </p:nvSpPr>
        <p:spPr/>
        <p:txBody>
          <a:bodyPr/>
          <a:lstStyle/>
          <a:p>
            <a:fld id="{1F409BD1-A964-4FD9-BBE3-20B2B964D622}" type="slidenum">
              <a:rPr lang="en-GB" smtClean="0"/>
              <a:pPr/>
              <a:t>2</a:t>
            </a:fld>
            <a:endParaRPr lang="en-GB"/>
          </a:p>
        </p:txBody>
      </p:sp>
    </p:spTree>
    <p:extLst>
      <p:ext uri="{BB962C8B-B14F-4D97-AF65-F5344CB8AC3E}">
        <p14:creationId xmlns:p14="http://schemas.microsoft.com/office/powerpoint/2010/main" val="2613744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38162" y="348511"/>
            <a:ext cx="11570834" cy="523220"/>
          </a:xfrm>
          <a:prstGeom prst="rect">
            <a:avLst/>
          </a:prstGeom>
        </p:spPr>
        <p:txBody>
          <a:bodyPr wrap="square">
            <a:spAutoFit/>
          </a:bodyPr>
          <a:lstStyle/>
          <a:p>
            <a:r>
              <a:rPr lang="en-GB" sz="2800" b="1" dirty="0">
                <a:solidFill>
                  <a:srgbClr val="009B9D"/>
                </a:solidFill>
                <a:latin typeface="Arial Black" panose="020B0A04020102020204" pitchFamily="34" charset="0"/>
              </a:rPr>
              <a:t>1. Reading the CRS data</a:t>
            </a:r>
          </a:p>
        </p:txBody>
      </p:sp>
      <p:sp>
        <p:nvSpPr>
          <p:cNvPr id="5" name="Text Placeholder 5">
            <a:extLst>
              <a:ext uri="{FF2B5EF4-FFF2-40B4-BE49-F238E27FC236}">
                <a16:creationId xmlns:a16="http://schemas.microsoft.com/office/drawing/2014/main" id="{EB881231-045D-A8B6-5A74-5FF924D4338E}"/>
              </a:ext>
            </a:extLst>
          </p:cNvPr>
          <p:cNvSpPr txBox="1">
            <a:spLocks/>
          </p:cNvSpPr>
          <p:nvPr/>
        </p:nvSpPr>
        <p:spPr>
          <a:xfrm>
            <a:off x="538162" y="1893218"/>
            <a:ext cx="10882313" cy="3926557"/>
          </a:xfrm>
          <a:prstGeom prst="rect">
            <a:avLst/>
          </a:prstGeom>
        </p:spPr>
        <p:txBody>
          <a:bodyPr lIns="91440" tIns="45720" rIns="91440" bIns="45720" anchor="t" anchorCtr="0">
            <a:normAutofit/>
          </a:bodyPr>
          <a:lstStyle>
            <a:lvl1pPr marL="0" indent="0" algn="l" defTabSz="1219170" rtl="0" eaLnBrk="1" latinLnBrk="0" hangingPunct="1">
              <a:lnSpc>
                <a:spcPct val="130000"/>
              </a:lnSpc>
              <a:spcBef>
                <a:spcPts val="0"/>
              </a:spcBef>
              <a:buFont typeface="Arial" panose="020B0604020202020204" pitchFamily="34" charset="0"/>
              <a:buNone/>
              <a:defRPr lang="fr-FR" sz="1600" b="0" i="0" kern="1200" baseline="0"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1pPr>
            <a:lvl2pPr marL="914377" indent="-191995" algn="l" defTabSz="1219170" rtl="0" eaLnBrk="1" latinLnBrk="0" hangingPunct="1">
              <a:lnSpc>
                <a:spcPct val="125000"/>
              </a:lnSpc>
              <a:spcBef>
                <a:spcPts val="667"/>
              </a:spcBef>
              <a:spcAft>
                <a:spcPts val="267"/>
              </a:spcAft>
              <a:buFont typeface="Arial" panose="020B0604020202020204" pitchFamily="34" charset="0"/>
              <a:buChar char="•"/>
              <a:defRPr sz="1600" b="0" i="0" kern="1200" baseline="0">
                <a:solidFill>
                  <a:schemeClr val="accent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1600" b="0" i="0" kern="1200" baseline="0">
                <a:solidFill>
                  <a:schemeClr val="accent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baseline="0">
                <a:solidFill>
                  <a:schemeClr val="accent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baseline="0">
                <a:solidFill>
                  <a:schemeClr val="accent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r>
              <a:rPr lang="en-US" sz="2800" dirty="0">
                <a:latin typeface="+mj-lt"/>
                <a:ea typeface="Verdana"/>
              </a:rPr>
              <a:t>After downloading all .txt files for years 2006 - 2020 from </a:t>
            </a:r>
            <a:r>
              <a:rPr lang="en-US" sz="2800" dirty="0">
                <a:latin typeface="+mj-lt"/>
                <a:ea typeface="Verdana"/>
                <a:hlinkClick r:id="rId2"/>
              </a:rPr>
              <a:t>https://stats.oecd.org/DownloadFiles.aspx?DatasetCode=CRS1</a:t>
            </a:r>
            <a:r>
              <a:rPr lang="en-US" sz="2800" dirty="0">
                <a:latin typeface="+mj-lt"/>
                <a:ea typeface="Verdana"/>
              </a:rPr>
              <a:t> ,</a:t>
            </a:r>
          </a:p>
          <a:p>
            <a:r>
              <a:rPr lang="en-US" sz="2800" dirty="0">
                <a:latin typeface="+mj-lt"/>
                <a:ea typeface="Verdana"/>
              </a:rPr>
              <a:t>fully merged data set is stored as a .</a:t>
            </a:r>
            <a:r>
              <a:rPr lang="en-US" sz="2800" dirty="0" err="1">
                <a:latin typeface="+mj-lt"/>
                <a:ea typeface="Verdana"/>
              </a:rPr>
              <a:t>rds</a:t>
            </a:r>
            <a:r>
              <a:rPr lang="en-US" sz="2800" dirty="0">
                <a:latin typeface="+mj-lt"/>
                <a:ea typeface="Verdana"/>
              </a:rPr>
              <a:t> file.  </a:t>
            </a:r>
            <a:r>
              <a:rPr lang="en-US" sz="3200" dirty="0">
                <a:latin typeface="+mj-lt"/>
                <a:ea typeface="Verdana"/>
              </a:rPr>
              <a:t>	</a:t>
            </a:r>
          </a:p>
        </p:txBody>
      </p:sp>
    </p:spTree>
    <p:extLst>
      <p:ext uri="{BB962C8B-B14F-4D97-AF65-F5344CB8AC3E}">
        <p14:creationId xmlns:p14="http://schemas.microsoft.com/office/powerpoint/2010/main" val="2734523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64150" y="152561"/>
            <a:ext cx="10190923" cy="1052623"/>
          </a:xfrm>
        </p:spPr>
        <p:txBody>
          <a:bodyPr/>
          <a:lstStyle/>
          <a:p>
            <a:pPr>
              <a:tabLst>
                <a:tab pos="442913" algn="l"/>
              </a:tabLst>
            </a:pPr>
            <a:r>
              <a:rPr lang="en-US" sz="2800" dirty="0"/>
              <a:t>2.	Adding unique text identifiers</a:t>
            </a:r>
            <a:br>
              <a:rPr lang="en-US" sz="2800" dirty="0"/>
            </a:br>
            <a:endParaRPr lang="en-US" sz="2800" dirty="0"/>
          </a:p>
        </p:txBody>
      </p:sp>
      <p:sp>
        <p:nvSpPr>
          <p:cNvPr id="7" name="Slide Number Placeholder 6"/>
          <p:cNvSpPr>
            <a:spLocks noGrp="1"/>
          </p:cNvSpPr>
          <p:nvPr>
            <p:ph type="sldNum" sz="quarter" idx="4"/>
          </p:nvPr>
        </p:nvSpPr>
        <p:spPr/>
        <p:txBody>
          <a:bodyPr/>
          <a:lstStyle/>
          <a:p>
            <a:fld id="{1F409BD1-A964-4FD9-BBE3-20B2B964D622}" type="slidenum">
              <a:rPr lang="en-GB" smtClean="0"/>
              <a:pPr/>
              <a:t>4</a:t>
            </a:fld>
            <a:endParaRPr lang="en-GB"/>
          </a:p>
        </p:txBody>
      </p:sp>
      <p:sp>
        <p:nvSpPr>
          <p:cNvPr id="8" name="Text Placeholder 5">
            <a:extLst>
              <a:ext uri="{FF2B5EF4-FFF2-40B4-BE49-F238E27FC236}">
                <a16:creationId xmlns:a16="http://schemas.microsoft.com/office/drawing/2014/main" id="{4FC2792A-8A4E-E1EC-FD55-31956651D181}"/>
              </a:ext>
            </a:extLst>
          </p:cNvPr>
          <p:cNvSpPr>
            <a:spLocks noGrp="1"/>
          </p:cNvSpPr>
          <p:nvPr>
            <p:ph type="body" sz="quarter" idx="11"/>
          </p:nvPr>
        </p:nvSpPr>
        <p:spPr>
          <a:xfrm>
            <a:off x="256760" y="1235407"/>
            <a:ext cx="11710987" cy="806699"/>
          </a:xfrm>
        </p:spPr>
        <p:txBody>
          <a:bodyPr lIns="91440" tIns="45720" rIns="91440" bIns="45720" anchor="t" anchorCtr="0">
            <a:normAutofit/>
          </a:bodyPr>
          <a:lstStyle/>
          <a:p>
            <a:pPr marL="0" lvl="0" indent="0">
              <a:buNone/>
            </a:pPr>
            <a:r>
              <a:rPr lang="en-US" sz="2000" dirty="0">
                <a:latin typeface="+mj-lt"/>
                <a:ea typeface="Verdana"/>
              </a:rPr>
              <a:t>Unique text id’s are used in the process to reduce computation time since only unique titles and long descriptions are processed and later joined to full data set acc. to text id’s</a:t>
            </a:r>
          </a:p>
        </p:txBody>
      </p:sp>
      <p:sp>
        <p:nvSpPr>
          <p:cNvPr id="2" name="Rectangle 1">
            <a:extLst>
              <a:ext uri="{FF2B5EF4-FFF2-40B4-BE49-F238E27FC236}">
                <a16:creationId xmlns:a16="http://schemas.microsoft.com/office/drawing/2014/main" id="{4CB4B5AE-1D05-3F11-C4AD-635C6D22AB99}"/>
              </a:ext>
            </a:extLst>
          </p:cNvPr>
          <p:cNvSpPr/>
          <p:nvPr/>
        </p:nvSpPr>
        <p:spPr>
          <a:xfrm>
            <a:off x="397152" y="2571750"/>
            <a:ext cx="2114550" cy="3606800"/>
          </a:xfrm>
          <a:prstGeom prst="rect">
            <a:avLst/>
          </a:prstGeom>
          <a:solidFill>
            <a:schemeClr val="accent1">
              <a:lumMod val="25000"/>
              <a:lumOff val="75000"/>
            </a:schemeClr>
          </a:solidFill>
          <a:ln>
            <a:solidFill>
              <a:schemeClr val="accent2">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TextBox 2">
            <a:extLst>
              <a:ext uri="{FF2B5EF4-FFF2-40B4-BE49-F238E27FC236}">
                <a16:creationId xmlns:a16="http://schemas.microsoft.com/office/drawing/2014/main" id="{D76352DB-CF7E-D319-CC8B-CA60BD5782DF}"/>
              </a:ext>
            </a:extLst>
          </p:cNvPr>
          <p:cNvSpPr txBox="1"/>
          <p:nvPr/>
        </p:nvSpPr>
        <p:spPr>
          <a:xfrm>
            <a:off x="756867" y="2158047"/>
            <a:ext cx="1765023" cy="369332"/>
          </a:xfrm>
          <a:prstGeom prst="rect">
            <a:avLst/>
          </a:prstGeom>
          <a:noFill/>
        </p:spPr>
        <p:txBody>
          <a:bodyPr wrap="square" rtlCol="0">
            <a:spAutoFit/>
          </a:bodyPr>
          <a:lstStyle/>
          <a:p>
            <a:r>
              <a:rPr lang="en-GB" dirty="0"/>
              <a:t>Full CRS data</a:t>
            </a:r>
            <a:endParaRPr lang="en-DE" dirty="0"/>
          </a:p>
        </p:txBody>
      </p:sp>
      <p:cxnSp>
        <p:nvCxnSpPr>
          <p:cNvPr id="10" name="Straight Connector 9">
            <a:extLst>
              <a:ext uri="{FF2B5EF4-FFF2-40B4-BE49-F238E27FC236}">
                <a16:creationId xmlns:a16="http://schemas.microsoft.com/office/drawing/2014/main" id="{B77439B5-1E35-CAFC-BBB5-6E1FD8844C3A}"/>
              </a:ext>
            </a:extLst>
          </p:cNvPr>
          <p:cNvCxnSpPr/>
          <p:nvPr/>
        </p:nvCxnSpPr>
        <p:spPr>
          <a:xfrm>
            <a:off x="904875" y="2571750"/>
            <a:ext cx="0" cy="3606800"/>
          </a:xfrm>
          <a:prstGeom prst="line">
            <a:avLst/>
          </a:prstGeom>
          <a:ln w="19050">
            <a:solidFill>
              <a:schemeClr val="bg1"/>
            </a:solidFill>
            <a:prstDash val="lgDash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3E06039-2A9B-1E73-29CD-096E98E755F6}"/>
              </a:ext>
            </a:extLst>
          </p:cNvPr>
          <p:cNvCxnSpPr/>
          <p:nvPr/>
        </p:nvCxnSpPr>
        <p:spPr>
          <a:xfrm>
            <a:off x="397152" y="5676900"/>
            <a:ext cx="21145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742E178-ADB0-8495-5C00-94CB32A59110}"/>
              </a:ext>
            </a:extLst>
          </p:cNvPr>
          <p:cNvSpPr txBox="1"/>
          <p:nvPr/>
        </p:nvSpPr>
        <p:spPr>
          <a:xfrm>
            <a:off x="2537370" y="5387881"/>
            <a:ext cx="1441172" cy="600164"/>
          </a:xfrm>
          <a:prstGeom prst="rect">
            <a:avLst/>
          </a:prstGeom>
          <a:noFill/>
        </p:spPr>
        <p:txBody>
          <a:bodyPr wrap="square" rtlCol="0">
            <a:spAutoFit/>
          </a:bodyPr>
          <a:lstStyle/>
          <a:p>
            <a:r>
              <a:rPr lang="en-GB" sz="1100" dirty="0"/>
              <a:t>Drop French part of titles/descriptions for Canadian projects</a:t>
            </a:r>
            <a:endParaRPr lang="en-DE" sz="1100" dirty="0"/>
          </a:p>
        </p:txBody>
      </p:sp>
      <p:sp>
        <p:nvSpPr>
          <p:cNvPr id="14" name="TextBox 13">
            <a:extLst>
              <a:ext uri="{FF2B5EF4-FFF2-40B4-BE49-F238E27FC236}">
                <a16:creationId xmlns:a16="http://schemas.microsoft.com/office/drawing/2014/main" id="{C75024E4-C9AD-6475-5E5A-9E39744469DC}"/>
              </a:ext>
            </a:extLst>
          </p:cNvPr>
          <p:cNvSpPr txBox="1"/>
          <p:nvPr/>
        </p:nvSpPr>
        <p:spPr>
          <a:xfrm>
            <a:off x="224253" y="6243822"/>
            <a:ext cx="2460347" cy="430887"/>
          </a:xfrm>
          <a:prstGeom prst="rect">
            <a:avLst/>
          </a:prstGeom>
          <a:noFill/>
        </p:spPr>
        <p:txBody>
          <a:bodyPr wrap="square" rtlCol="0">
            <a:spAutoFit/>
          </a:bodyPr>
          <a:lstStyle/>
          <a:p>
            <a:r>
              <a:rPr lang="en-GB" sz="1100" dirty="0">
                <a:solidFill>
                  <a:schemeClr val="bg1"/>
                </a:solidFill>
              </a:rPr>
              <a:t>Reduce full CRS data to subset of 16 necessary variables </a:t>
            </a:r>
            <a:endParaRPr lang="en-DE" sz="1100" dirty="0">
              <a:solidFill>
                <a:schemeClr val="bg1"/>
              </a:solidFill>
            </a:endParaRPr>
          </a:p>
        </p:txBody>
      </p:sp>
      <p:sp>
        <p:nvSpPr>
          <p:cNvPr id="15" name="Rectangle 14">
            <a:extLst>
              <a:ext uri="{FF2B5EF4-FFF2-40B4-BE49-F238E27FC236}">
                <a16:creationId xmlns:a16="http://schemas.microsoft.com/office/drawing/2014/main" id="{F1566A32-7364-50BC-E86C-037FD81E7469}"/>
              </a:ext>
            </a:extLst>
          </p:cNvPr>
          <p:cNvSpPr/>
          <p:nvPr/>
        </p:nvSpPr>
        <p:spPr>
          <a:xfrm>
            <a:off x="4336282" y="2269752"/>
            <a:ext cx="7769993" cy="1318779"/>
          </a:xfrm>
          <a:prstGeom prst="rect">
            <a:avLst/>
          </a:prstGeom>
          <a:solidFill>
            <a:schemeClr val="accent1">
              <a:lumMod val="25000"/>
              <a:lumOff val="75000"/>
            </a:schemeClr>
          </a:solidFill>
          <a:ln>
            <a:solidFill>
              <a:schemeClr val="accent2">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6" name="TextBox 15">
            <a:extLst>
              <a:ext uri="{FF2B5EF4-FFF2-40B4-BE49-F238E27FC236}">
                <a16:creationId xmlns:a16="http://schemas.microsoft.com/office/drawing/2014/main" id="{A5D1632C-297F-18F4-E242-66282B83D0FF}"/>
              </a:ext>
            </a:extLst>
          </p:cNvPr>
          <p:cNvSpPr txBox="1"/>
          <p:nvPr/>
        </p:nvSpPr>
        <p:spPr>
          <a:xfrm>
            <a:off x="7181739" y="1898786"/>
            <a:ext cx="1952736" cy="369332"/>
          </a:xfrm>
          <a:prstGeom prst="rect">
            <a:avLst/>
          </a:prstGeom>
          <a:noFill/>
        </p:spPr>
        <p:txBody>
          <a:bodyPr wrap="square" rtlCol="0">
            <a:spAutoFit/>
          </a:bodyPr>
          <a:lstStyle/>
          <a:p>
            <a:r>
              <a:rPr lang="en-GB" dirty="0"/>
              <a:t>Reduced CRS data </a:t>
            </a:r>
            <a:endParaRPr lang="en-DE" dirty="0"/>
          </a:p>
        </p:txBody>
      </p:sp>
      <p:cxnSp>
        <p:nvCxnSpPr>
          <p:cNvPr id="18" name="Straight Connector 17">
            <a:extLst>
              <a:ext uri="{FF2B5EF4-FFF2-40B4-BE49-F238E27FC236}">
                <a16:creationId xmlns:a16="http://schemas.microsoft.com/office/drawing/2014/main" id="{CEDD106E-617B-F1C3-6FEB-8068A14BBF25}"/>
              </a:ext>
            </a:extLst>
          </p:cNvPr>
          <p:cNvCxnSpPr>
            <a:cxnSpLocks/>
          </p:cNvCxnSpPr>
          <p:nvPr/>
        </p:nvCxnSpPr>
        <p:spPr>
          <a:xfrm flipV="1">
            <a:off x="746679" y="2268118"/>
            <a:ext cx="3606984" cy="303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115A93D-E2FE-DD43-9CF1-6B98D3BAC1DE}"/>
              </a:ext>
            </a:extLst>
          </p:cNvPr>
          <p:cNvCxnSpPr>
            <a:cxnSpLocks/>
          </p:cNvCxnSpPr>
          <p:nvPr/>
        </p:nvCxnSpPr>
        <p:spPr>
          <a:xfrm flipV="1">
            <a:off x="695342" y="3599868"/>
            <a:ext cx="3640940" cy="2578682"/>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 Placeholder 5">
            <a:extLst>
              <a:ext uri="{FF2B5EF4-FFF2-40B4-BE49-F238E27FC236}">
                <a16:creationId xmlns:a16="http://schemas.microsoft.com/office/drawing/2014/main" id="{6586447B-AEC7-DC1D-BAD1-032BE9D688DB}"/>
              </a:ext>
            </a:extLst>
          </p:cNvPr>
          <p:cNvSpPr txBox="1">
            <a:spLocks/>
          </p:cNvSpPr>
          <p:nvPr/>
        </p:nvSpPr>
        <p:spPr>
          <a:xfrm>
            <a:off x="4565207" y="2505656"/>
            <a:ext cx="2449373" cy="425650"/>
          </a:xfrm>
          <a:prstGeom prst="rect">
            <a:avLst/>
          </a:prstGeom>
        </p:spPr>
        <p:txBody>
          <a:bodyPr lIns="91440" tIns="45720" rIns="91440" bIns="45720" anchor="t" anchorCtr="0">
            <a:normAutofit/>
          </a:bodyPr>
          <a:lstStyle>
            <a:lvl1pPr marL="304792" indent="-304792" algn="l" defTabSz="1219170" rtl="0" eaLnBrk="1" latinLnBrk="0" hangingPunct="1">
              <a:lnSpc>
                <a:spcPct val="90000"/>
              </a:lnSpc>
              <a:spcBef>
                <a:spcPts val="1333"/>
              </a:spcBef>
              <a:buFont typeface="Arial" panose="020B0604020202020204" pitchFamily="34" charset="0"/>
              <a:buChar char="•"/>
              <a:defRPr sz="1800" kern="1200">
                <a:solidFill>
                  <a:schemeClr val="accent2"/>
                </a:solidFill>
                <a:latin typeface="Verdana" panose="020B0604030504040204" pitchFamily="34" charset="0"/>
                <a:ea typeface="Verdana" panose="020B0604030504040204" pitchFamily="34" charset="0"/>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Font typeface="Arial" panose="020B0604020202020204" pitchFamily="34" charset="0"/>
              <a:buNone/>
            </a:pPr>
            <a:endParaRPr lang="en-US" sz="2000" dirty="0">
              <a:latin typeface="+mj-lt"/>
              <a:ea typeface="Verdana"/>
            </a:endParaRPr>
          </a:p>
        </p:txBody>
      </p:sp>
      <p:sp>
        <p:nvSpPr>
          <p:cNvPr id="31" name="TextBox 30">
            <a:extLst>
              <a:ext uri="{FF2B5EF4-FFF2-40B4-BE49-F238E27FC236}">
                <a16:creationId xmlns:a16="http://schemas.microsoft.com/office/drawing/2014/main" id="{FEC7D262-58E8-66FD-6DA5-F2A15AF52340}"/>
              </a:ext>
            </a:extLst>
          </p:cNvPr>
          <p:cNvSpPr txBox="1"/>
          <p:nvPr/>
        </p:nvSpPr>
        <p:spPr>
          <a:xfrm>
            <a:off x="4389317" y="2349149"/>
            <a:ext cx="1025005" cy="307777"/>
          </a:xfrm>
          <a:prstGeom prst="rect">
            <a:avLst/>
          </a:prstGeom>
          <a:noFill/>
        </p:spPr>
        <p:txBody>
          <a:bodyPr wrap="square" rtlCol="0">
            <a:spAutoFit/>
          </a:bodyPr>
          <a:lstStyle/>
          <a:p>
            <a:r>
              <a:rPr lang="en-GB" sz="1400" u="sng" dirty="0">
                <a:solidFill>
                  <a:schemeClr val="accent1"/>
                </a:solidFill>
              </a:rPr>
              <a:t>projecttitle </a:t>
            </a:r>
            <a:endParaRPr lang="en-DE" sz="1400" u="sng" dirty="0">
              <a:solidFill>
                <a:schemeClr val="accent1"/>
              </a:solidFill>
            </a:endParaRPr>
          </a:p>
        </p:txBody>
      </p:sp>
      <p:sp>
        <p:nvSpPr>
          <p:cNvPr id="32" name="TextBox 31">
            <a:extLst>
              <a:ext uri="{FF2B5EF4-FFF2-40B4-BE49-F238E27FC236}">
                <a16:creationId xmlns:a16="http://schemas.microsoft.com/office/drawing/2014/main" id="{0C69925D-90CB-2229-CE3B-387DA1868C96}"/>
              </a:ext>
            </a:extLst>
          </p:cNvPr>
          <p:cNvSpPr txBox="1"/>
          <p:nvPr/>
        </p:nvSpPr>
        <p:spPr>
          <a:xfrm>
            <a:off x="5367966" y="2349149"/>
            <a:ext cx="1369814" cy="307777"/>
          </a:xfrm>
          <a:prstGeom prst="rect">
            <a:avLst/>
          </a:prstGeom>
          <a:noFill/>
        </p:spPr>
        <p:txBody>
          <a:bodyPr wrap="square" rtlCol="0">
            <a:spAutoFit/>
          </a:bodyPr>
          <a:lstStyle/>
          <a:p>
            <a:r>
              <a:rPr lang="en-GB" sz="1400" u="sng" dirty="0">
                <a:solidFill>
                  <a:schemeClr val="accent1"/>
                </a:solidFill>
              </a:rPr>
              <a:t>longdescription </a:t>
            </a:r>
            <a:endParaRPr lang="en-DE" sz="1400" u="sng" dirty="0">
              <a:solidFill>
                <a:schemeClr val="accent1"/>
              </a:solidFill>
            </a:endParaRPr>
          </a:p>
        </p:txBody>
      </p:sp>
      <p:sp>
        <p:nvSpPr>
          <p:cNvPr id="33" name="TextBox 32">
            <a:extLst>
              <a:ext uri="{FF2B5EF4-FFF2-40B4-BE49-F238E27FC236}">
                <a16:creationId xmlns:a16="http://schemas.microsoft.com/office/drawing/2014/main" id="{15E15CDD-0D6D-3316-4F9F-ED817B09A496}"/>
              </a:ext>
            </a:extLst>
          </p:cNvPr>
          <p:cNvSpPr txBox="1"/>
          <p:nvPr/>
        </p:nvSpPr>
        <p:spPr>
          <a:xfrm>
            <a:off x="6670144" y="2349149"/>
            <a:ext cx="736655" cy="307777"/>
          </a:xfrm>
          <a:prstGeom prst="rect">
            <a:avLst/>
          </a:prstGeom>
          <a:noFill/>
        </p:spPr>
        <p:txBody>
          <a:bodyPr wrap="square" rtlCol="0">
            <a:spAutoFit/>
          </a:bodyPr>
          <a:lstStyle/>
          <a:p>
            <a:r>
              <a:rPr lang="en-GB" sz="1400" u="sng" dirty="0" err="1">
                <a:solidFill>
                  <a:schemeClr val="accent1"/>
                </a:solidFill>
              </a:rPr>
              <a:t>title_id</a:t>
            </a:r>
            <a:r>
              <a:rPr lang="en-GB" sz="1400" u="sng" dirty="0">
                <a:solidFill>
                  <a:schemeClr val="accent1"/>
                </a:solidFill>
              </a:rPr>
              <a:t> </a:t>
            </a:r>
            <a:endParaRPr lang="en-DE" sz="1400" u="sng" dirty="0">
              <a:solidFill>
                <a:schemeClr val="accent1"/>
              </a:solidFill>
            </a:endParaRPr>
          </a:p>
        </p:txBody>
      </p:sp>
      <p:sp>
        <p:nvSpPr>
          <p:cNvPr id="34" name="TextBox 33">
            <a:extLst>
              <a:ext uri="{FF2B5EF4-FFF2-40B4-BE49-F238E27FC236}">
                <a16:creationId xmlns:a16="http://schemas.microsoft.com/office/drawing/2014/main" id="{DD88DEEB-C933-9141-1129-AD3D49D7E921}"/>
              </a:ext>
            </a:extLst>
          </p:cNvPr>
          <p:cNvSpPr txBox="1"/>
          <p:nvPr/>
        </p:nvSpPr>
        <p:spPr>
          <a:xfrm>
            <a:off x="7371400" y="2349149"/>
            <a:ext cx="736655" cy="307777"/>
          </a:xfrm>
          <a:prstGeom prst="rect">
            <a:avLst/>
          </a:prstGeom>
          <a:noFill/>
        </p:spPr>
        <p:txBody>
          <a:bodyPr wrap="square" rtlCol="0">
            <a:spAutoFit/>
          </a:bodyPr>
          <a:lstStyle/>
          <a:p>
            <a:r>
              <a:rPr lang="en-GB" sz="1400" u="sng" dirty="0" err="1">
                <a:solidFill>
                  <a:schemeClr val="accent1"/>
                </a:solidFill>
              </a:rPr>
              <a:t>text_id</a:t>
            </a:r>
            <a:r>
              <a:rPr lang="en-GB" sz="1400" u="sng" dirty="0">
                <a:solidFill>
                  <a:schemeClr val="accent1"/>
                </a:solidFill>
              </a:rPr>
              <a:t> </a:t>
            </a:r>
            <a:endParaRPr lang="en-DE" sz="1400" u="sng" dirty="0">
              <a:solidFill>
                <a:schemeClr val="accent1"/>
              </a:solidFill>
            </a:endParaRPr>
          </a:p>
        </p:txBody>
      </p:sp>
      <p:sp>
        <p:nvSpPr>
          <p:cNvPr id="35" name="TextBox 34">
            <a:extLst>
              <a:ext uri="{FF2B5EF4-FFF2-40B4-BE49-F238E27FC236}">
                <a16:creationId xmlns:a16="http://schemas.microsoft.com/office/drawing/2014/main" id="{403C9A9B-CE71-4FAB-FD88-71709A90C7F7}"/>
              </a:ext>
            </a:extLst>
          </p:cNvPr>
          <p:cNvSpPr txBox="1"/>
          <p:nvPr/>
        </p:nvSpPr>
        <p:spPr>
          <a:xfrm>
            <a:off x="8064251" y="2349149"/>
            <a:ext cx="1034128" cy="307777"/>
          </a:xfrm>
          <a:prstGeom prst="rect">
            <a:avLst/>
          </a:prstGeom>
          <a:noFill/>
        </p:spPr>
        <p:txBody>
          <a:bodyPr wrap="square" rtlCol="0">
            <a:spAutoFit/>
          </a:bodyPr>
          <a:lstStyle/>
          <a:p>
            <a:r>
              <a:rPr lang="en-GB" sz="1400" u="sng" dirty="0">
                <a:solidFill>
                  <a:schemeClr val="accent1"/>
                </a:solidFill>
              </a:rPr>
              <a:t>descr2mine </a:t>
            </a:r>
            <a:endParaRPr lang="en-DE" sz="1400" u="sng" dirty="0">
              <a:solidFill>
                <a:schemeClr val="accent1"/>
              </a:solidFill>
            </a:endParaRPr>
          </a:p>
        </p:txBody>
      </p:sp>
      <p:sp>
        <p:nvSpPr>
          <p:cNvPr id="38" name="Left Brace 37">
            <a:extLst>
              <a:ext uri="{FF2B5EF4-FFF2-40B4-BE49-F238E27FC236}">
                <a16:creationId xmlns:a16="http://schemas.microsoft.com/office/drawing/2014/main" id="{DC0B1D4E-E927-E522-08A9-742E1AD0664D}"/>
              </a:ext>
            </a:extLst>
          </p:cNvPr>
          <p:cNvSpPr/>
          <p:nvPr/>
        </p:nvSpPr>
        <p:spPr>
          <a:xfrm rot="16200000">
            <a:off x="5360995" y="1787664"/>
            <a:ext cx="306897" cy="2056331"/>
          </a:xfrm>
          <a:prstGeom prst="leftBrace">
            <a:avLst>
              <a:gd name="adj1" fmla="val 45577"/>
              <a:gd name="adj2" fmla="val 4808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39" name="TextBox 38">
            <a:extLst>
              <a:ext uri="{FF2B5EF4-FFF2-40B4-BE49-F238E27FC236}">
                <a16:creationId xmlns:a16="http://schemas.microsoft.com/office/drawing/2014/main" id="{CD1548E1-9B74-7762-1C57-77A0FD50F479}"/>
              </a:ext>
            </a:extLst>
          </p:cNvPr>
          <p:cNvSpPr txBox="1"/>
          <p:nvPr/>
        </p:nvSpPr>
        <p:spPr>
          <a:xfrm>
            <a:off x="5031932" y="3015058"/>
            <a:ext cx="1342301" cy="307777"/>
          </a:xfrm>
          <a:prstGeom prst="rect">
            <a:avLst/>
          </a:prstGeom>
          <a:noFill/>
        </p:spPr>
        <p:txBody>
          <a:bodyPr wrap="square" rtlCol="0">
            <a:spAutoFit/>
          </a:bodyPr>
          <a:lstStyle/>
          <a:p>
            <a:r>
              <a:rPr lang="en-GB" sz="1400" dirty="0">
                <a:solidFill>
                  <a:schemeClr val="accent1"/>
                </a:solidFill>
              </a:rPr>
              <a:t>1. Text cleaning</a:t>
            </a:r>
            <a:endParaRPr lang="en-DE" sz="1400" dirty="0">
              <a:solidFill>
                <a:schemeClr val="accent1"/>
              </a:solidFill>
            </a:endParaRPr>
          </a:p>
        </p:txBody>
      </p:sp>
      <p:sp>
        <p:nvSpPr>
          <p:cNvPr id="40" name="Text Placeholder 5">
            <a:extLst>
              <a:ext uri="{FF2B5EF4-FFF2-40B4-BE49-F238E27FC236}">
                <a16:creationId xmlns:a16="http://schemas.microsoft.com/office/drawing/2014/main" id="{0D51A714-29CA-F5F9-C844-7D2F405E068C}"/>
              </a:ext>
            </a:extLst>
          </p:cNvPr>
          <p:cNvSpPr txBox="1">
            <a:spLocks/>
          </p:cNvSpPr>
          <p:nvPr/>
        </p:nvSpPr>
        <p:spPr>
          <a:xfrm>
            <a:off x="4389317" y="3792393"/>
            <a:ext cx="7578430" cy="3043723"/>
          </a:xfrm>
          <a:prstGeom prst="rect">
            <a:avLst/>
          </a:prstGeom>
        </p:spPr>
        <p:txBody>
          <a:bodyPr lIns="91440" tIns="45720" rIns="91440" bIns="45720" anchor="t" anchorCtr="0">
            <a:normAutofit lnSpcReduction="10000"/>
          </a:bodyPr>
          <a:lstStyle>
            <a:lvl1pPr marL="304792" indent="-304792" algn="l" defTabSz="1219170" rtl="0" eaLnBrk="1" latinLnBrk="0" hangingPunct="1">
              <a:lnSpc>
                <a:spcPct val="90000"/>
              </a:lnSpc>
              <a:spcBef>
                <a:spcPts val="1333"/>
              </a:spcBef>
              <a:buFont typeface="Arial" panose="020B0604020202020204" pitchFamily="34" charset="0"/>
              <a:buChar char="•"/>
              <a:defRPr sz="1800" kern="1200">
                <a:solidFill>
                  <a:schemeClr val="accent2"/>
                </a:solidFill>
                <a:latin typeface="Verdana" panose="020B0604030504040204" pitchFamily="34" charset="0"/>
                <a:ea typeface="Verdana" panose="020B0604030504040204" pitchFamily="34" charset="0"/>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342900" indent="-342900">
              <a:buFont typeface="Arial" panose="020B0604020202020204" pitchFamily="34" charset="0"/>
              <a:buAutoNum type="arabicPeriod"/>
            </a:pPr>
            <a:r>
              <a:rPr lang="en-US" sz="1600" b="1" dirty="0">
                <a:latin typeface="+mj-lt"/>
                <a:ea typeface="Verdana"/>
              </a:rPr>
              <a:t>Text cleaning</a:t>
            </a:r>
            <a:r>
              <a:rPr lang="en-US" sz="1600" dirty="0">
                <a:latin typeface="+mj-lt"/>
                <a:ea typeface="Verdana"/>
              </a:rPr>
              <a:t>: numbers &amp; punctuation removed, all lowercased </a:t>
            </a:r>
          </a:p>
          <a:p>
            <a:pPr marL="342900" indent="-342900">
              <a:buFont typeface="Arial" panose="020B0604020202020204" pitchFamily="34" charset="0"/>
              <a:buAutoNum type="arabicPeriod"/>
            </a:pPr>
            <a:r>
              <a:rPr lang="en-US" sz="1600" b="1" dirty="0">
                <a:latin typeface="+mj-lt"/>
                <a:ea typeface="Verdana"/>
              </a:rPr>
              <a:t>Id creation: </a:t>
            </a:r>
            <a:r>
              <a:rPr lang="en-US" sz="1600" dirty="0">
                <a:latin typeface="+mj-lt"/>
                <a:ea typeface="Verdana"/>
              </a:rPr>
              <a:t>unique title/description identifier through hashing of strings 	    using </a:t>
            </a:r>
            <a:r>
              <a:rPr lang="en-US" sz="1600" dirty="0" err="1">
                <a:latin typeface="+mj-lt"/>
                <a:ea typeface="Verdana"/>
              </a:rPr>
              <a:t>xxHash</a:t>
            </a:r>
            <a:r>
              <a:rPr lang="en-US" sz="1600" dirty="0">
                <a:latin typeface="+mj-lt"/>
                <a:ea typeface="Verdana"/>
              </a:rPr>
              <a:t> (see </a:t>
            </a:r>
            <a:r>
              <a:rPr lang="en-US" sz="1600" dirty="0">
                <a:latin typeface="+mj-lt"/>
                <a:ea typeface="Verdana"/>
                <a:hlinkClick r:id="rId3"/>
              </a:rPr>
              <a:t>https://github.com/Cyan4973/xxHash</a:t>
            </a:r>
            <a:r>
              <a:rPr lang="en-US" sz="1600" dirty="0">
                <a:latin typeface="+mj-lt"/>
                <a:ea typeface="Verdana"/>
              </a:rPr>
              <a:t> for details), outputs string of length 8</a:t>
            </a:r>
          </a:p>
          <a:p>
            <a:pPr marL="342900" indent="-342900">
              <a:buFont typeface="Arial" panose="020B0604020202020204" pitchFamily="34" charset="0"/>
              <a:buAutoNum type="arabicPeriod"/>
            </a:pPr>
            <a:r>
              <a:rPr lang="en-US" sz="1600" b="1" dirty="0">
                <a:latin typeface="+mj-lt"/>
                <a:ea typeface="Verdana"/>
              </a:rPr>
              <a:t>descr2mine: </a:t>
            </a:r>
            <a:r>
              <a:rPr lang="en-US" sz="1600" dirty="0">
                <a:latin typeface="+mj-lt"/>
                <a:ea typeface="Verdana"/>
              </a:rPr>
              <a:t>use only distinct long description (that differ from title) for  	     text mining, compare description with title by counting number of alterations that would be needed to get to the title string (see </a:t>
            </a:r>
            <a:r>
              <a:rPr lang="en-US" sz="1600" dirty="0">
                <a:latin typeface="+mj-lt"/>
                <a:ea typeface="Verdana"/>
                <a:hlinkClick r:id="rId4"/>
              </a:rPr>
              <a:t>Damerau-</a:t>
            </a:r>
            <a:r>
              <a:rPr lang="en-US" sz="1600" dirty="0" err="1">
                <a:latin typeface="+mj-lt"/>
                <a:ea typeface="Verdana"/>
                <a:hlinkClick r:id="rId4"/>
              </a:rPr>
              <a:t>Levenshtein</a:t>
            </a:r>
            <a:r>
              <a:rPr lang="en-US" sz="1600" dirty="0">
                <a:latin typeface="+mj-lt"/>
                <a:ea typeface="Verdana"/>
                <a:hlinkClick r:id="rId4"/>
              </a:rPr>
              <a:t>-Distance</a:t>
            </a:r>
            <a:r>
              <a:rPr lang="en-US" sz="1600" dirty="0">
                <a:latin typeface="+mj-lt"/>
                <a:ea typeface="Verdana"/>
              </a:rPr>
              <a:t> for details) -&gt; if the string distance is lower than 10, this distinct long description is used for text mining </a:t>
            </a:r>
          </a:p>
          <a:p>
            <a:pPr marL="342900" indent="-342900">
              <a:buFont typeface="Arial" panose="020B0604020202020204" pitchFamily="34" charset="0"/>
              <a:buAutoNum type="arabicPeriod"/>
            </a:pPr>
            <a:r>
              <a:rPr lang="en-US" sz="1600" b="1" dirty="0">
                <a:latin typeface="+mj-lt"/>
                <a:ea typeface="Verdana"/>
              </a:rPr>
              <a:t>Creating identifiers: </a:t>
            </a:r>
            <a:r>
              <a:rPr lang="en-US" sz="1600" dirty="0">
                <a:latin typeface="+mj-lt"/>
                <a:ea typeface="Verdana"/>
              </a:rPr>
              <a:t>identifiers for statistics (</a:t>
            </a:r>
            <a:r>
              <a:rPr lang="en-US" sz="1600" dirty="0" err="1">
                <a:latin typeface="+mj-lt"/>
                <a:ea typeface="Verdana"/>
              </a:rPr>
              <a:t>scb</a:t>
            </a:r>
            <a:r>
              <a:rPr lang="en-US" sz="1600" dirty="0">
                <a:latin typeface="+mj-lt"/>
                <a:ea typeface="Verdana"/>
              </a:rPr>
              <a:t> = 16062, pop = 13010) and gender (</a:t>
            </a:r>
            <a:r>
              <a:rPr lang="en-US" sz="1600" dirty="0" err="1">
                <a:latin typeface="+mj-lt"/>
                <a:ea typeface="Verdana"/>
              </a:rPr>
              <a:t>gen_ppcode</a:t>
            </a:r>
            <a:r>
              <a:rPr lang="en-US" sz="1600" dirty="0">
                <a:latin typeface="+mj-lt"/>
                <a:ea typeface="Verdana"/>
              </a:rPr>
              <a:t> = 15170:15180, </a:t>
            </a:r>
            <a:r>
              <a:rPr lang="en-US" sz="1600" dirty="0" err="1">
                <a:latin typeface="+mj-lt"/>
                <a:ea typeface="Verdana"/>
              </a:rPr>
              <a:t>gen_maker</a:t>
            </a:r>
            <a:r>
              <a:rPr lang="en-US" sz="1600" dirty="0">
                <a:latin typeface="+mj-lt"/>
                <a:ea typeface="Verdana"/>
              </a:rPr>
              <a:t>, </a:t>
            </a:r>
            <a:r>
              <a:rPr lang="en-US" sz="1600" dirty="0" err="1">
                <a:latin typeface="+mj-lt"/>
                <a:ea typeface="Verdana"/>
              </a:rPr>
              <a:t>gen_donor</a:t>
            </a:r>
            <a:r>
              <a:rPr lang="en-US" sz="1600" dirty="0">
                <a:latin typeface="+mj-lt"/>
                <a:ea typeface="Verdana"/>
              </a:rPr>
              <a:t> for channel code = 41146 (UN Women), </a:t>
            </a:r>
            <a:r>
              <a:rPr lang="en-US" sz="1600" dirty="0" err="1">
                <a:latin typeface="+mj-lt"/>
                <a:ea typeface="Verdana"/>
              </a:rPr>
              <a:t>gen_sdg</a:t>
            </a:r>
            <a:r>
              <a:rPr lang="en-US" sz="1600" dirty="0">
                <a:latin typeface="+mj-lt"/>
                <a:ea typeface="Verdana"/>
              </a:rPr>
              <a:t> = </a:t>
            </a:r>
            <a:r>
              <a:rPr lang="en-US" sz="1600" dirty="0" err="1">
                <a:latin typeface="+mj-lt"/>
                <a:ea typeface="Verdana"/>
              </a:rPr>
              <a:t>sdg_focus</a:t>
            </a:r>
            <a:r>
              <a:rPr lang="en-US" sz="1600" dirty="0">
                <a:latin typeface="+mj-lt"/>
                <a:ea typeface="Verdana"/>
              </a:rPr>
              <a:t> contains </a:t>
            </a:r>
            <a:r>
              <a:rPr lang="en-US" sz="1600" b="1" dirty="0">
                <a:latin typeface="+mj-lt"/>
                <a:ea typeface="Verdana"/>
              </a:rPr>
              <a:t>5</a:t>
            </a:r>
            <a:r>
              <a:rPr lang="en-US" sz="1600" dirty="0">
                <a:latin typeface="+mj-lt"/>
                <a:ea typeface="Verdana"/>
              </a:rPr>
              <a:t>) </a:t>
            </a:r>
            <a:endParaRPr lang="en-US" sz="1600" b="1" dirty="0">
              <a:latin typeface="+mj-lt"/>
              <a:ea typeface="Verdana"/>
            </a:endParaRPr>
          </a:p>
          <a:p>
            <a:pPr marL="342900" indent="-342900">
              <a:buFont typeface="Arial" panose="020B0604020202020204" pitchFamily="34" charset="0"/>
              <a:buAutoNum type="arabicPeriod"/>
            </a:pPr>
            <a:endParaRPr lang="en-US" sz="1600" b="1" dirty="0">
              <a:latin typeface="+mj-lt"/>
              <a:ea typeface="Verdana"/>
            </a:endParaRPr>
          </a:p>
        </p:txBody>
      </p:sp>
      <p:sp>
        <p:nvSpPr>
          <p:cNvPr id="41" name="Left Brace 40">
            <a:extLst>
              <a:ext uri="{FF2B5EF4-FFF2-40B4-BE49-F238E27FC236}">
                <a16:creationId xmlns:a16="http://schemas.microsoft.com/office/drawing/2014/main" id="{1DBC15BB-934E-09CC-CAAD-10A2E82CC515}"/>
              </a:ext>
            </a:extLst>
          </p:cNvPr>
          <p:cNvSpPr/>
          <p:nvPr/>
        </p:nvSpPr>
        <p:spPr>
          <a:xfrm rot="16200000">
            <a:off x="7228355" y="2198292"/>
            <a:ext cx="306897" cy="1230559"/>
          </a:xfrm>
          <a:prstGeom prst="leftBrace">
            <a:avLst>
              <a:gd name="adj1" fmla="val 45577"/>
              <a:gd name="adj2" fmla="val 4808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42" name="TextBox 41">
            <a:extLst>
              <a:ext uri="{FF2B5EF4-FFF2-40B4-BE49-F238E27FC236}">
                <a16:creationId xmlns:a16="http://schemas.microsoft.com/office/drawing/2014/main" id="{5679F358-7805-8F7E-03CE-52180502C9FF}"/>
              </a:ext>
            </a:extLst>
          </p:cNvPr>
          <p:cNvSpPr txBox="1"/>
          <p:nvPr/>
        </p:nvSpPr>
        <p:spPr>
          <a:xfrm>
            <a:off x="6700249" y="3015057"/>
            <a:ext cx="1342301" cy="307777"/>
          </a:xfrm>
          <a:prstGeom prst="rect">
            <a:avLst/>
          </a:prstGeom>
          <a:noFill/>
        </p:spPr>
        <p:txBody>
          <a:bodyPr wrap="square" rtlCol="0">
            <a:spAutoFit/>
          </a:bodyPr>
          <a:lstStyle/>
          <a:p>
            <a:r>
              <a:rPr lang="en-GB" sz="1400" dirty="0">
                <a:solidFill>
                  <a:schemeClr val="accent1"/>
                </a:solidFill>
              </a:rPr>
              <a:t>2. Id creation </a:t>
            </a:r>
            <a:endParaRPr lang="en-DE" sz="1400" dirty="0">
              <a:solidFill>
                <a:schemeClr val="accent1"/>
              </a:solidFill>
            </a:endParaRPr>
          </a:p>
        </p:txBody>
      </p:sp>
      <p:sp>
        <p:nvSpPr>
          <p:cNvPr id="43" name="Left Brace 42">
            <a:extLst>
              <a:ext uri="{FF2B5EF4-FFF2-40B4-BE49-F238E27FC236}">
                <a16:creationId xmlns:a16="http://schemas.microsoft.com/office/drawing/2014/main" id="{3BE21AF2-4288-9423-FB2D-70156B0A5D4E}"/>
              </a:ext>
            </a:extLst>
          </p:cNvPr>
          <p:cNvSpPr/>
          <p:nvPr/>
        </p:nvSpPr>
        <p:spPr>
          <a:xfrm rot="16200000">
            <a:off x="8418454" y="2377453"/>
            <a:ext cx="306897" cy="886513"/>
          </a:xfrm>
          <a:prstGeom prst="leftBrace">
            <a:avLst>
              <a:gd name="adj1" fmla="val 45577"/>
              <a:gd name="adj2" fmla="val 4808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44" name="TextBox 43">
            <a:extLst>
              <a:ext uri="{FF2B5EF4-FFF2-40B4-BE49-F238E27FC236}">
                <a16:creationId xmlns:a16="http://schemas.microsoft.com/office/drawing/2014/main" id="{E119767A-BC75-AFCA-1028-53C99121F667}"/>
              </a:ext>
            </a:extLst>
          </p:cNvPr>
          <p:cNvSpPr txBox="1"/>
          <p:nvPr/>
        </p:nvSpPr>
        <p:spPr>
          <a:xfrm>
            <a:off x="7932370" y="3020725"/>
            <a:ext cx="1524099" cy="307777"/>
          </a:xfrm>
          <a:prstGeom prst="rect">
            <a:avLst/>
          </a:prstGeom>
          <a:noFill/>
        </p:spPr>
        <p:txBody>
          <a:bodyPr wrap="square" rtlCol="0">
            <a:spAutoFit/>
          </a:bodyPr>
          <a:lstStyle/>
          <a:p>
            <a:r>
              <a:rPr lang="en-GB" sz="1400" dirty="0">
                <a:solidFill>
                  <a:schemeClr val="accent1"/>
                </a:solidFill>
              </a:rPr>
              <a:t>3. descr2mine</a:t>
            </a:r>
            <a:endParaRPr lang="en-DE" sz="1400" dirty="0">
              <a:solidFill>
                <a:schemeClr val="accent1"/>
              </a:solidFill>
            </a:endParaRPr>
          </a:p>
        </p:txBody>
      </p:sp>
      <p:sp>
        <p:nvSpPr>
          <p:cNvPr id="45" name="TextBox 44">
            <a:extLst>
              <a:ext uri="{FF2B5EF4-FFF2-40B4-BE49-F238E27FC236}">
                <a16:creationId xmlns:a16="http://schemas.microsoft.com/office/drawing/2014/main" id="{2477F984-D4F3-F864-ECA4-7A03B7A064DF}"/>
              </a:ext>
            </a:extLst>
          </p:cNvPr>
          <p:cNvSpPr txBox="1"/>
          <p:nvPr/>
        </p:nvSpPr>
        <p:spPr>
          <a:xfrm>
            <a:off x="9046754" y="2349149"/>
            <a:ext cx="2745516" cy="307777"/>
          </a:xfrm>
          <a:prstGeom prst="rect">
            <a:avLst/>
          </a:prstGeom>
          <a:noFill/>
        </p:spPr>
        <p:txBody>
          <a:bodyPr wrap="square" rtlCol="0">
            <a:spAutoFit/>
          </a:bodyPr>
          <a:lstStyle/>
          <a:p>
            <a:r>
              <a:rPr lang="en-GB" sz="1400" u="sng" dirty="0">
                <a:solidFill>
                  <a:schemeClr val="accent1"/>
                </a:solidFill>
              </a:rPr>
              <a:t>Identifiers (</a:t>
            </a:r>
            <a:r>
              <a:rPr lang="en-GB" sz="1400" u="sng" dirty="0" err="1">
                <a:solidFill>
                  <a:schemeClr val="accent1"/>
                </a:solidFill>
              </a:rPr>
              <a:t>scb</a:t>
            </a:r>
            <a:r>
              <a:rPr lang="en-GB" sz="1400" u="sng" dirty="0">
                <a:solidFill>
                  <a:schemeClr val="accent1"/>
                </a:solidFill>
              </a:rPr>
              <a:t>, pop, </a:t>
            </a:r>
            <a:r>
              <a:rPr lang="en-GB" sz="1400" u="sng" dirty="0" err="1">
                <a:solidFill>
                  <a:schemeClr val="accent1"/>
                </a:solidFill>
              </a:rPr>
              <a:t>gen_donor</a:t>
            </a:r>
            <a:r>
              <a:rPr lang="en-GB" sz="1400" u="sng" dirty="0">
                <a:solidFill>
                  <a:schemeClr val="accent1"/>
                </a:solidFill>
              </a:rPr>
              <a:t>…) </a:t>
            </a:r>
            <a:endParaRPr lang="en-DE" sz="1400" u="sng" dirty="0">
              <a:solidFill>
                <a:schemeClr val="accent1"/>
              </a:solidFill>
            </a:endParaRPr>
          </a:p>
        </p:txBody>
      </p:sp>
      <p:sp>
        <p:nvSpPr>
          <p:cNvPr id="46" name="Left Brace 45">
            <a:extLst>
              <a:ext uri="{FF2B5EF4-FFF2-40B4-BE49-F238E27FC236}">
                <a16:creationId xmlns:a16="http://schemas.microsoft.com/office/drawing/2014/main" id="{5339C951-783A-0FC3-9EC4-228880849080}"/>
              </a:ext>
            </a:extLst>
          </p:cNvPr>
          <p:cNvSpPr/>
          <p:nvPr/>
        </p:nvSpPr>
        <p:spPr>
          <a:xfrm rot="16200000">
            <a:off x="10225356" y="1567664"/>
            <a:ext cx="306897" cy="2488659"/>
          </a:xfrm>
          <a:prstGeom prst="leftBrace">
            <a:avLst>
              <a:gd name="adj1" fmla="val 45577"/>
              <a:gd name="adj2" fmla="val 4808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47" name="TextBox 46">
            <a:extLst>
              <a:ext uri="{FF2B5EF4-FFF2-40B4-BE49-F238E27FC236}">
                <a16:creationId xmlns:a16="http://schemas.microsoft.com/office/drawing/2014/main" id="{9D9212FA-FE41-5DE8-9143-AAFA2660070F}"/>
              </a:ext>
            </a:extLst>
          </p:cNvPr>
          <p:cNvSpPr txBox="1"/>
          <p:nvPr/>
        </p:nvSpPr>
        <p:spPr>
          <a:xfrm>
            <a:off x="9472089" y="3004151"/>
            <a:ext cx="1960503" cy="307777"/>
          </a:xfrm>
          <a:prstGeom prst="rect">
            <a:avLst/>
          </a:prstGeom>
          <a:noFill/>
        </p:spPr>
        <p:txBody>
          <a:bodyPr wrap="square" rtlCol="0">
            <a:spAutoFit/>
          </a:bodyPr>
          <a:lstStyle/>
          <a:p>
            <a:r>
              <a:rPr lang="en-GB" sz="1400" dirty="0">
                <a:solidFill>
                  <a:schemeClr val="accent1"/>
                </a:solidFill>
              </a:rPr>
              <a:t>4. Creating identifiers </a:t>
            </a:r>
            <a:endParaRPr lang="en-DE" sz="1400" dirty="0">
              <a:solidFill>
                <a:schemeClr val="accent1"/>
              </a:solidFill>
            </a:endParaRPr>
          </a:p>
        </p:txBody>
      </p:sp>
      <p:sp>
        <p:nvSpPr>
          <p:cNvPr id="36" name="TextBox 35">
            <a:extLst>
              <a:ext uri="{FF2B5EF4-FFF2-40B4-BE49-F238E27FC236}">
                <a16:creationId xmlns:a16="http://schemas.microsoft.com/office/drawing/2014/main" id="{01F8FE50-06F4-47DE-2BDF-01098A301D4E}"/>
              </a:ext>
            </a:extLst>
          </p:cNvPr>
          <p:cNvSpPr txBox="1"/>
          <p:nvPr/>
        </p:nvSpPr>
        <p:spPr>
          <a:xfrm>
            <a:off x="11730029" y="2364537"/>
            <a:ext cx="1148794" cy="276999"/>
          </a:xfrm>
          <a:prstGeom prst="rect">
            <a:avLst/>
          </a:prstGeom>
          <a:noFill/>
        </p:spPr>
        <p:txBody>
          <a:bodyPr wrap="square" rtlCol="0">
            <a:spAutoFit/>
          </a:bodyPr>
          <a:lstStyle/>
          <a:p>
            <a:r>
              <a:rPr lang="en-GB" sz="1200" dirty="0">
                <a:solidFill>
                  <a:schemeClr val="accent1"/>
                </a:solidFill>
              </a:rPr>
              <a:t>….</a:t>
            </a:r>
            <a:endParaRPr lang="en-DE" sz="1200" dirty="0">
              <a:solidFill>
                <a:schemeClr val="accent1"/>
              </a:solidFill>
            </a:endParaRPr>
          </a:p>
        </p:txBody>
      </p:sp>
    </p:spTree>
    <p:extLst>
      <p:ext uri="{BB962C8B-B14F-4D97-AF65-F5344CB8AC3E}">
        <p14:creationId xmlns:p14="http://schemas.microsoft.com/office/powerpoint/2010/main" val="3425097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tabLst>
                <a:tab pos="442913" algn="l"/>
              </a:tabLst>
            </a:pPr>
            <a:r>
              <a:rPr lang="en-US" sz="3200" dirty="0"/>
              <a:t>3. Title pattern matching </a:t>
            </a:r>
          </a:p>
        </p:txBody>
      </p:sp>
      <p:sp>
        <p:nvSpPr>
          <p:cNvPr id="7" name="Slide Number Placeholder 6"/>
          <p:cNvSpPr>
            <a:spLocks noGrp="1"/>
          </p:cNvSpPr>
          <p:nvPr>
            <p:ph type="sldNum" sz="quarter" idx="4"/>
          </p:nvPr>
        </p:nvSpPr>
        <p:spPr/>
        <p:txBody>
          <a:bodyPr/>
          <a:lstStyle/>
          <a:p>
            <a:fld id="{1F409BD1-A964-4FD9-BBE3-20B2B964D622}" type="slidenum">
              <a:rPr lang="en-GB" smtClean="0"/>
              <a:pPr/>
              <a:t>5</a:t>
            </a:fld>
            <a:endParaRPr lang="en-GB" dirty="0"/>
          </a:p>
        </p:txBody>
      </p:sp>
      <p:sp>
        <p:nvSpPr>
          <p:cNvPr id="3" name="Text Placeholder 2">
            <a:extLst>
              <a:ext uri="{FF2B5EF4-FFF2-40B4-BE49-F238E27FC236}">
                <a16:creationId xmlns:a16="http://schemas.microsoft.com/office/drawing/2014/main" id="{F8F83881-A382-CF2A-B8D5-E441AB1838AE}"/>
              </a:ext>
            </a:extLst>
          </p:cNvPr>
          <p:cNvSpPr>
            <a:spLocks noGrp="1"/>
          </p:cNvSpPr>
          <p:nvPr>
            <p:ph type="body" sz="quarter" idx="11"/>
          </p:nvPr>
        </p:nvSpPr>
        <p:spPr>
          <a:xfrm>
            <a:off x="3324225" y="2981474"/>
            <a:ext cx="1652057" cy="2213745"/>
          </a:xfrm>
        </p:spPr>
        <p:txBody>
          <a:bodyPr anchor="t">
            <a:normAutofit/>
          </a:bodyPr>
          <a:lstStyle/>
          <a:p>
            <a:pPr marL="228600" indent="-228600">
              <a:buAutoNum type="arabicPeriod"/>
            </a:pPr>
            <a:r>
              <a:rPr lang="en-US" sz="1200" b="1" dirty="0">
                <a:latin typeface="+mj-lt"/>
              </a:rPr>
              <a:t>Language filtering: </a:t>
            </a:r>
            <a:r>
              <a:rPr lang="en-US" sz="1200" dirty="0">
                <a:latin typeface="+mj-lt"/>
              </a:rPr>
              <a:t>only combinations      (</a:t>
            </a:r>
            <a:r>
              <a:rPr lang="en-US" sz="1200" dirty="0" err="1">
                <a:latin typeface="+mj-lt"/>
              </a:rPr>
              <a:t>en</a:t>
            </a:r>
            <a:r>
              <a:rPr lang="en-US" sz="1200" dirty="0">
                <a:latin typeface="+mj-lt"/>
              </a:rPr>
              <a:t>, es, </a:t>
            </a:r>
            <a:r>
              <a:rPr lang="en-US" sz="1200" dirty="0" err="1">
                <a:latin typeface="+mj-lt"/>
              </a:rPr>
              <a:t>fr</a:t>
            </a:r>
            <a:r>
              <a:rPr lang="en-US" sz="1200" dirty="0">
                <a:latin typeface="+mj-lt"/>
              </a:rPr>
              <a:t>, de NA) x (</a:t>
            </a:r>
            <a:r>
              <a:rPr lang="en-US" sz="1200" dirty="0" err="1">
                <a:latin typeface="+mj-lt"/>
              </a:rPr>
              <a:t>en</a:t>
            </a:r>
            <a:r>
              <a:rPr lang="en-US" sz="1200" dirty="0">
                <a:latin typeface="+mj-lt"/>
              </a:rPr>
              <a:t>, es, </a:t>
            </a:r>
            <a:r>
              <a:rPr lang="en-US" sz="1200" dirty="0" err="1">
                <a:latin typeface="+mj-lt"/>
              </a:rPr>
              <a:t>fr</a:t>
            </a:r>
            <a:r>
              <a:rPr lang="en-US" sz="1200" dirty="0">
                <a:latin typeface="+mj-lt"/>
              </a:rPr>
              <a:t>, de, NA), exclude (NA, NA)</a:t>
            </a:r>
          </a:p>
          <a:p>
            <a:pPr marL="228600" indent="-228600">
              <a:buAutoNum type="arabicPeriod"/>
            </a:pPr>
            <a:r>
              <a:rPr lang="en-US" sz="1200" b="1" dirty="0">
                <a:latin typeface="+mj-lt"/>
              </a:rPr>
              <a:t>Drop duplicated title id’s: </a:t>
            </a:r>
            <a:r>
              <a:rPr lang="en-US" sz="1200" dirty="0">
                <a:latin typeface="+mj-lt"/>
              </a:rPr>
              <a:t>to analyze the same title only once  </a:t>
            </a:r>
            <a:endParaRPr lang="en-DE" sz="1200" dirty="0">
              <a:latin typeface="+mj-lt"/>
            </a:endParaRPr>
          </a:p>
        </p:txBody>
      </p:sp>
      <p:sp>
        <p:nvSpPr>
          <p:cNvPr id="9" name="Rectangle 8">
            <a:extLst>
              <a:ext uri="{FF2B5EF4-FFF2-40B4-BE49-F238E27FC236}">
                <a16:creationId xmlns:a16="http://schemas.microsoft.com/office/drawing/2014/main" id="{C0EFFCC0-7AF1-41CC-8045-E32F22A78380}"/>
              </a:ext>
            </a:extLst>
          </p:cNvPr>
          <p:cNvSpPr/>
          <p:nvPr/>
        </p:nvSpPr>
        <p:spPr>
          <a:xfrm>
            <a:off x="365680" y="2105246"/>
            <a:ext cx="2958545" cy="3819304"/>
          </a:xfrm>
          <a:prstGeom prst="rect">
            <a:avLst/>
          </a:prstGeom>
          <a:solidFill>
            <a:schemeClr val="accent1">
              <a:lumMod val="25000"/>
              <a:lumOff val="75000"/>
            </a:schemeClr>
          </a:solidFill>
          <a:ln>
            <a:solidFill>
              <a:schemeClr val="accent2">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TextBox 9">
            <a:extLst>
              <a:ext uri="{FF2B5EF4-FFF2-40B4-BE49-F238E27FC236}">
                <a16:creationId xmlns:a16="http://schemas.microsoft.com/office/drawing/2014/main" id="{10E644EF-814E-929B-1309-5695470061C4}"/>
              </a:ext>
            </a:extLst>
          </p:cNvPr>
          <p:cNvSpPr txBox="1"/>
          <p:nvPr/>
        </p:nvSpPr>
        <p:spPr>
          <a:xfrm>
            <a:off x="859810" y="1727161"/>
            <a:ext cx="1919658" cy="369332"/>
          </a:xfrm>
          <a:prstGeom prst="rect">
            <a:avLst/>
          </a:prstGeom>
          <a:noFill/>
        </p:spPr>
        <p:txBody>
          <a:bodyPr wrap="square" rtlCol="0">
            <a:spAutoFit/>
          </a:bodyPr>
          <a:lstStyle/>
          <a:p>
            <a:r>
              <a:rPr lang="en-GB" dirty="0"/>
              <a:t>Reduced CRS data</a:t>
            </a:r>
            <a:endParaRPr lang="en-DE" dirty="0"/>
          </a:p>
        </p:txBody>
      </p:sp>
      <p:sp>
        <p:nvSpPr>
          <p:cNvPr id="17" name="TextBox 16">
            <a:extLst>
              <a:ext uri="{FF2B5EF4-FFF2-40B4-BE49-F238E27FC236}">
                <a16:creationId xmlns:a16="http://schemas.microsoft.com/office/drawing/2014/main" id="{E9D7009C-9880-4F63-9981-063F31564329}"/>
              </a:ext>
            </a:extLst>
          </p:cNvPr>
          <p:cNvSpPr txBox="1"/>
          <p:nvPr/>
        </p:nvSpPr>
        <p:spPr>
          <a:xfrm>
            <a:off x="891283" y="2153151"/>
            <a:ext cx="1148794" cy="276999"/>
          </a:xfrm>
          <a:prstGeom prst="rect">
            <a:avLst/>
          </a:prstGeom>
          <a:noFill/>
        </p:spPr>
        <p:txBody>
          <a:bodyPr wrap="square" rtlCol="0">
            <a:spAutoFit/>
          </a:bodyPr>
          <a:lstStyle/>
          <a:p>
            <a:r>
              <a:rPr lang="en-GB" sz="1200" u="sng" dirty="0" err="1">
                <a:solidFill>
                  <a:schemeClr val="accent1"/>
                </a:solidFill>
              </a:rPr>
              <a:t>title_language</a:t>
            </a:r>
            <a:endParaRPr lang="en-DE" sz="1200" u="sng" dirty="0">
              <a:solidFill>
                <a:schemeClr val="accent1"/>
              </a:solidFill>
            </a:endParaRPr>
          </a:p>
        </p:txBody>
      </p:sp>
      <p:sp>
        <p:nvSpPr>
          <p:cNvPr id="18" name="TextBox 17">
            <a:extLst>
              <a:ext uri="{FF2B5EF4-FFF2-40B4-BE49-F238E27FC236}">
                <a16:creationId xmlns:a16="http://schemas.microsoft.com/office/drawing/2014/main" id="{C288D353-8135-DA73-0965-325F6489945A}"/>
              </a:ext>
            </a:extLst>
          </p:cNvPr>
          <p:cNvSpPr txBox="1"/>
          <p:nvPr/>
        </p:nvSpPr>
        <p:spPr>
          <a:xfrm>
            <a:off x="1870493" y="2156309"/>
            <a:ext cx="1148794" cy="276999"/>
          </a:xfrm>
          <a:prstGeom prst="rect">
            <a:avLst/>
          </a:prstGeom>
          <a:noFill/>
        </p:spPr>
        <p:txBody>
          <a:bodyPr wrap="square" rtlCol="0">
            <a:spAutoFit/>
          </a:bodyPr>
          <a:lstStyle/>
          <a:p>
            <a:r>
              <a:rPr lang="en-GB" sz="1200" u="sng" dirty="0" err="1">
                <a:solidFill>
                  <a:schemeClr val="accent1"/>
                </a:solidFill>
              </a:rPr>
              <a:t>long_language</a:t>
            </a:r>
            <a:endParaRPr lang="en-DE" sz="1200" u="sng" dirty="0">
              <a:solidFill>
                <a:schemeClr val="accent1"/>
              </a:solidFill>
            </a:endParaRPr>
          </a:p>
        </p:txBody>
      </p:sp>
      <p:sp>
        <p:nvSpPr>
          <p:cNvPr id="19" name="TextBox 18">
            <a:extLst>
              <a:ext uri="{FF2B5EF4-FFF2-40B4-BE49-F238E27FC236}">
                <a16:creationId xmlns:a16="http://schemas.microsoft.com/office/drawing/2014/main" id="{1C5B6FBD-32A2-6378-116D-2B1FBE49BB92}"/>
              </a:ext>
            </a:extLst>
          </p:cNvPr>
          <p:cNvSpPr txBox="1"/>
          <p:nvPr/>
        </p:nvSpPr>
        <p:spPr>
          <a:xfrm>
            <a:off x="2892424" y="2180072"/>
            <a:ext cx="1148794" cy="276999"/>
          </a:xfrm>
          <a:prstGeom prst="rect">
            <a:avLst/>
          </a:prstGeom>
          <a:noFill/>
        </p:spPr>
        <p:txBody>
          <a:bodyPr wrap="square" rtlCol="0">
            <a:spAutoFit/>
          </a:bodyPr>
          <a:lstStyle/>
          <a:p>
            <a:r>
              <a:rPr lang="en-GB" sz="1200" dirty="0">
                <a:solidFill>
                  <a:schemeClr val="accent1"/>
                </a:solidFill>
              </a:rPr>
              <a:t>….</a:t>
            </a:r>
            <a:endParaRPr lang="en-DE" sz="1200" dirty="0">
              <a:solidFill>
                <a:schemeClr val="accent1"/>
              </a:solidFill>
            </a:endParaRPr>
          </a:p>
        </p:txBody>
      </p:sp>
      <p:sp>
        <p:nvSpPr>
          <p:cNvPr id="20" name="TextBox 19">
            <a:extLst>
              <a:ext uri="{FF2B5EF4-FFF2-40B4-BE49-F238E27FC236}">
                <a16:creationId xmlns:a16="http://schemas.microsoft.com/office/drawing/2014/main" id="{F8630F92-49EF-1DAC-233C-C95EC8A207F6}"/>
              </a:ext>
            </a:extLst>
          </p:cNvPr>
          <p:cNvSpPr txBox="1"/>
          <p:nvPr/>
        </p:nvSpPr>
        <p:spPr>
          <a:xfrm>
            <a:off x="347495" y="2153151"/>
            <a:ext cx="1148794" cy="276999"/>
          </a:xfrm>
          <a:prstGeom prst="rect">
            <a:avLst/>
          </a:prstGeom>
          <a:noFill/>
        </p:spPr>
        <p:txBody>
          <a:bodyPr wrap="square" rtlCol="0">
            <a:spAutoFit/>
          </a:bodyPr>
          <a:lstStyle/>
          <a:p>
            <a:r>
              <a:rPr lang="en-GB" sz="1200" u="sng" dirty="0" err="1">
                <a:solidFill>
                  <a:schemeClr val="accent1"/>
                </a:solidFill>
              </a:rPr>
              <a:t>title_id</a:t>
            </a:r>
            <a:endParaRPr lang="en-DE" sz="1200" u="sng" dirty="0">
              <a:solidFill>
                <a:schemeClr val="accent1"/>
              </a:solidFill>
            </a:endParaRPr>
          </a:p>
        </p:txBody>
      </p:sp>
      <p:sp>
        <p:nvSpPr>
          <p:cNvPr id="22" name="TextBox 21">
            <a:extLst>
              <a:ext uri="{FF2B5EF4-FFF2-40B4-BE49-F238E27FC236}">
                <a16:creationId xmlns:a16="http://schemas.microsoft.com/office/drawing/2014/main" id="{D2F3911A-0237-3F7C-AC4C-FDFA4AE68391}"/>
              </a:ext>
            </a:extLst>
          </p:cNvPr>
          <p:cNvSpPr txBox="1"/>
          <p:nvPr/>
        </p:nvSpPr>
        <p:spPr>
          <a:xfrm>
            <a:off x="365680" y="2474578"/>
            <a:ext cx="3110945" cy="2492990"/>
          </a:xfrm>
          <a:prstGeom prst="rect">
            <a:avLst/>
          </a:prstGeom>
          <a:noFill/>
        </p:spPr>
        <p:txBody>
          <a:bodyPr wrap="square" rtlCol="0">
            <a:spAutoFit/>
          </a:bodyPr>
          <a:lstStyle/>
          <a:p>
            <a:r>
              <a:rPr lang="en-US" sz="1200" dirty="0"/>
              <a:t>342ex           </a:t>
            </a:r>
            <a:r>
              <a:rPr lang="en-US" sz="1200" dirty="0" err="1"/>
              <a:t>en</a:t>
            </a:r>
            <a:r>
              <a:rPr lang="en-US" sz="1200" dirty="0"/>
              <a:t>       	de</a:t>
            </a:r>
          </a:p>
          <a:p>
            <a:r>
              <a:rPr lang="en-US" sz="1200" dirty="0"/>
              <a:t>ee455           </a:t>
            </a:r>
            <a:r>
              <a:rPr lang="en-US" sz="1200" dirty="0" err="1"/>
              <a:t>en</a:t>
            </a:r>
            <a:r>
              <a:rPr lang="en-US" sz="1200" dirty="0"/>
              <a:t>	</a:t>
            </a:r>
            <a:r>
              <a:rPr lang="en-US" sz="1200" dirty="0" err="1"/>
              <a:t>en</a:t>
            </a:r>
            <a:endParaRPr lang="en-US" sz="1200" dirty="0"/>
          </a:p>
          <a:p>
            <a:r>
              <a:rPr lang="en-US" sz="1200" dirty="0"/>
              <a:t>33x5d           </a:t>
            </a:r>
            <a:r>
              <a:rPr lang="en-US" sz="1200" dirty="0" err="1"/>
              <a:t>sa</a:t>
            </a:r>
            <a:r>
              <a:rPr lang="en-US" sz="1200" dirty="0"/>
              <a:t>		NA</a:t>
            </a:r>
          </a:p>
          <a:p>
            <a:r>
              <a:rPr lang="en-US" sz="1200" dirty="0"/>
              <a:t>290r4           NA	</a:t>
            </a:r>
            <a:r>
              <a:rPr lang="en-US" sz="1200" dirty="0" err="1"/>
              <a:t>fr</a:t>
            </a:r>
            <a:endParaRPr lang="en-US" sz="1200" dirty="0"/>
          </a:p>
          <a:p>
            <a:r>
              <a:rPr lang="en-US" sz="1200" dirty="0"/>
              <a:t>3345t            es	es</a:t>
            </a:r>
          </a:p>
          <a:p>
            <a:r>
              <a:rPr lang="en-US" sz="1200" dirty="0"/>
              <a:t>3qq56           </a:t>
            </a:r>
            <a:r>
              <a:rPr lang="en-US" sz="1200" dirty="0" err="1"/>
              <a:t>nl</a:t>
            </a:r>
            <a:r>
              <a:rPr lang="en-US" sz="1200" dirty="0"/>
              <a:t>		de</a:t>
            </a:r>
          </a:p>
          <a:p>
            <a:r>
              <a:rPr lang="en-US" sz="1200" dirty="0"/>
              <a:t>44qw3          </a:t>
            </a:r>
            <a:r>
              <a:rPr lang="en-US" sz="1200" dirty="0" err="1"/>
              <a:t>ol</a:t>
            </a:r>
            <a:r>
              <a:rPr lang="en-US" sz="1200" dirty="0"/>
              <a:t> 	</a:t>
            </a:r>
            <a:r>
              <a:rPr lang="en-US" sz="1200" dirty="0" err="1"/>
              <a:t>fr</a:t>
            </a:r>
            <a:endParaRPr lang="en-US" sz="1200" dirty="0"/>
          </a:p>
          <a:p>
            <a:r>
              <a:rPr lang="en-US" sz="1200" dirty="0"/>
              <a:t>4550e           NA	</a:t>
            </a:r>
            <a:r>
              <a:rPr lang="en-US" sz="1200" dirty="0" err="1"/>
              <a:t>nl</a:t>
            </a:r>
            <a:endParaRPr lang="en-US" sz="1200" dirty="0"/>
          </a:p>
          <a:p>
            <a:r>
              <a:rPr lang="en-US" sz="1200" dirty="0"/>
              <a:t>3369w          NA	</a:t>
            </a:r>
            <a:r>
              <a:rPr lang="en-US" sz="1200" dirty="0" err="1"/>
              <a:t>en</a:t>
            </a:r>
            <a:r>
              <a:rPr lang="en-US" sz="1200" dirty="0"/>
              <a:t> 	 		</a:t>
            </a:r>
          </a:p>
          <a:p>
            <a:pPr lvl="1"/>
            <a:r>
              <a:rPr lang="en-US" sz="1200" dirty="0"/>
              <a:t>	     :</a:t>
            </a:r>
          </a:p>
          <a:p>
            <a:pPr lvl="1"/>
            <a:r>
              <a:rPr lang="en-US" sz="1200" dirty="0"/>
              <a:t>	     :  </a:t>
            </a:r>
          </a:p>
          <a:p>
            <a:pPr lvl="2"/>
            <a:r>
              <a:rPr lang="en-US" sz="1200" dirty="0"/>
              <a:t>   </a:t>
            </a:r>
          </a:p>
        </p:txBody>
      </p:sp>
      <p:cxnSp>
        <p:nvCxnSpPr>
          <p:cNvPr id="25" name="Straight Connector 24">
            <a:extLst>
              <a:ext uri="{FF2B5EF4-FFF2-40B4-BE49-F238E27FC236}">
                <a16:creationId xmlns:a16="http://schemas.microsoft.com/office/drawing/2014/main" id="{AE84D667-C169-863B-0A41-29B8A865332D}"/>
              </a:ext>
            </a:extLst>
          </p:cNvPr>
          <p:cNvCxnSpPr>
            <a:cxnSpLocks/>
          </p:cNvCxnSpPr>
          <p:nvPr/>
        </p:nvCxnSpPr>
        <p:spPr>
          <a:xfrm>
            <a:off x="3305071" y="2104907"/>
            <a:ext cx="1614095" cy="5863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94EA4B0-C875-E612-8E35-EC4C5D3FE0E1}"/>
              </a:ext>
            </a:extLst>
          </p:cNvPr>
          <p:cNvCxnSpPr>
            <a:cxnSpLocks/>
          </p:cNvCxnSpPr>
          <p:nvPr/>
        </p:nvCxnSpPr>
        <p:spPr>
          <a:xfrm flipV="1">
            <a:off x="3342410" y="4909598"/>
            <a:ext cx="1576756" cy="1014952"/>
          </a:xfrm>
          <a:prstGeom prst="line">
            <a:avLst/>
          </a:prstGeom>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64A2978-59E0-ECBC-8876-95CF7D4E1E85}"/>
              </a:ext>
            </a:extLst>
          </p:cNvPr>
          <p:cNvSpPr/>
          <p:nvPr/>
        </p:nvSpPr>
        <p:spPr>
          <a:xfrm>
            <a:off x="4919166" y="2695853"/>
            <a:ext cx="2812594" cy="2213745"/>
          </a:xfrm>
          <a:prstGeom prst="rect">
            <a:avLst/>
          </a:prstGeom>
          <a:solidFill>
            <a:schemeClr val="accent1">
              <a:lumMod val="25000"/>
              <a:lumOff val="75000"/>
            </a:schemeClr>
          </a:solidFill>
          <a:ln>
            <a:solidFill>
              <a:schemeClr val="accent2">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TextBox 33">
            <a:extLst>
              <a:ext uri="{FF2B5EF4-FFF2-40B4-BE49-F238E27FC236}">
                <a16:creationId xmlns:a16="http://schemas.microsoft.com/office/drawing/2014/main" id="{A8BABBD3-B2CA-A76D-4D1D-B31720B40B5C}"/>
              </a:ext>
            </a:extLst>
          </p:cNvPr>
          <p:cNvSpPr txBox="1"/>
          <p:nvPr/>
        </p:nvSpPr>
        <p:spPr>
          <a:xfrm>
            <a:off x="4847223" y="2352726"/>
            <a:ext cx="3372191" cy="338554"/>
          </a:xfrm>
          <a:prstGeom prst="rect">
            <a:avLst/>
          </a:prstGeom>
          <a:noFill/>
        </p:spPr>
        <p:txBody>
          <a:bodyPr wrap="square" rtlCol="0">
            <a:spAutoFit/>
          </a:bodyPr>
          <a:lstStyle/>
          <a:p>
            <a:r>
              <a:rPr lang="en-GB" sz="1600" dirty="0"/>
              <a:t>Data set for title pattern matching </a:t>
            </a:r>
            <a:endParaRPr lang="en-DE" sz="1600" dirty="0"/>
          </a:p>
        </p:txBody>
      </p:sp>
      <p:sp>
        <p:nvSpPr>
          <p:cNvPr id="36" name="TextBox 35">
            <a:extLst>
              <a:ext uri="{FF2B5EF4-FFF2-40B4-BE49-F238E27FC236}">
                <a16:creationId xmlns:a16="http://schemas.microsoft.com/office/drawing/2014/main" id="{B28995CE-2AC3-6278-9AEF-14694BB1D75D}"/>
              </a:ext>
            </a:extLst>
          </p:cNvPr>
          <p:cNvSpPr txBox="1"/>
          <p:nvPr/>
        </p:nvSpPr>
        <p:spPr>
          <a:xfrm>
            <a:off x="5462954" y="2774632"/>
            <a:ext cx="1148794" cy="276999"/>
          </a:xfrm>
          <a:prstGeom prst="rect">
            <a:avLst/>
          </a:prstGeom>
          <a:noFill/>
        </p:spPr>
        <p:txBody>
          <a:bodyPr wrap="square" rtlCol="0">
            <a:spAutoFit/>
          </a:bodyPr>
          <a:lstStyle/>
          <a:p>
            <a:r>
              <a:rPr lang="en-GB" sz="1200" u="sng" dirty="0" err="1">
                <a:solidFill>
                  <a:schemeClr val="accent1"/>
                </a:solidFill>
              </a:rPr>
              <a:t>title_language</a:t>
            </a:r>
            <a:endParaRPr lang="en-DE" sz="1200" u="sng" dirty="0">
              <a:solidFill>
                <a:schemeClr val="accent1"/>
              </a:solidFill>
            </a:endParaRPr>
          </a:p>
        </p:txBody>
      </p:sp>
      <p:sp>
        <p:nvSpPr>
          <p:cNvPr id="37" name="TextBox 36">
            <a:extLst>
              <a:ext uri="{FF2B5EF4-FFF2-40B4-BE49-F238E27FC236}">
                <a16:creationId xmlns:a16="http://schemas.microsoft.com/office/drawing/2014/main" id="{7C34C417-58F6-8B62-E38C-B05E222B49AC}"/>
              </a:ext>
            </a:extLst>
          </p:cNvPr>
          <p:cNvSpPr txBox="1"/>
          <p:nvPr/>
        </p:nvSpPr>
        <p:spPr>
          <a:xfrm>
            <a:off x="6442164" y="2777790"/>
            <a:ext cx="1148794" cy="276999"/>
          </a:xfrm>
          <a:prstGeom prst="rect">
            <a:avLst/>
          </a:prstGeom>
          <a:noFill/>
        </p:spPr>
        <p:txBody>
          <a:bodyPr wrap="square" rtlCol="0">
            <a:spAutoFit/>
          </a:bodyPr>
          <a:lstStyle/>
          <a:p>
            <a:r>
              <a:rPr lang="en-GB" sz="1200" u="sng" dirty="0" err="1">
                <a:solidFill>
                  <a:schemeClr val="accent1"/>
                </a:solidFill>
              </a:rPr>
              <a:t>long_language</a:t>
            </a:r>
            <a:endParaRPr lang="en-DE" sz="1200" u="sng" dirty="0">
              <a:solidFill>
                <a:schemeClr val="accent1"/>
              </a:solidFill>
            </a:endParaRPr>
          </a:p>
        </p:txBody>
      </p:sp>
      <p:sp>
        <p:nvSpPr>
          <p:cNvPr id="38" name="TextBox 37">
            <a:extLst>
              <a:ext uri="{FF2B5EF4-FFF2-40B4-BE49-F238E27FC236}">
                <a16:creationId xmlns:a16="http://schemas.microsoft.com/office/drawing/2014/main" id="{85D2B0F5-EE1F-4B2D-4A99-4DC241848C58}"/>
              </a:ext>
            </a:extLst>
          </p:cNvPr>
          <p:cNvSpPr txBox="1"/>
          <p:nvPr/>
        </p:nvSpPr>
        <p:spPr>
          <a:xfrm>
            <a:off x="7455714" y="2782101"/>
            <a:ext cx="1148794" cy="276999"/>
          </a:xfrm>
          <a:prstGeom prst="rect">
            <a:avLst/>
          </a:prstGeom>
          <a:noFill/>
        </p:spPr>
        <p:txBody>
          <a:bodyPr wrap="square" rtlCol="0">
            <a:spAutoFit/>
          </a:bodyPr>
          <a:lstStyle/>
          <a:p>
            <a:r>
              <a:rPr lang="en-GB" sz="1200" dirty="0">
                <a:solidFill>
                  <a:schemeClr val="accent1"/>
                </a:solidFill>
              </a:rPr>
              <a:t>….</a:t>
            </a:r>
            <a:endParaRPr lang="en-DE" sz="1200" dirty="0">
              <a:solidFill>
                <a:schemeClr val="accent1"/>
              </a:solidFill>
            </a:endParaRPr>
          </a:p>
        </p:txBody>
      </p:sp>
      <p:sp>
        <p:nvSpPr>
          <p:cNvPr id="39" name="TextBox 38">
            <a:extLst>
              <a:ext uri="{FF2B5EF4-FFF2-40B4-BE49-F238E27FC236}">
                <a16:creationId xmlns:a16="http://schemas.microsoft.com/office/drawing/2014/main" id="{ABACFF54-E707-F5A9-C962-DD730BBF15B0}"/>
              </a:ext>
            </a:extLst>
          </p:cNvPr>
          <p:cNvSpPr txBox="1"/>
          <p:nvPr/>
        </p:nvSpPr>
        <p:spPr>
          <a:xfrm>
            <a:off x="4919166" y="2774632"/>
            <a:ext cx="1148794" cy="276999"/>
          </a:xfrm>
          <a:prstGeom prst="rect">
            <a:avLst/>
          </a:prstGeom>
          <a:noFill/>
        </p:spPr>
        <p:txBody>
          <a:bodyPr wrap="square" rtlCol="0">
            <a:spAutoFit/>
          </a:bodyPr>
          <a:lstStyle/>
          <a:p>
            <a:r>
              <a:rPr lang="en-GB" sz="1200" u="sng" dirty="0" err="1">
                <a:solidFill>
                  <a:schemeClr val="accent1"/>
                </a:solidFill>
              </a:rPr>
              <a:t>title_id</a:t>
            </a:r>
            <a:endParaRPr lang="en-DE" sz="1200" u="sng" dirty="0">
              <a:solidFill>
                <a:schemeClr val="accent1"/>
              </a:solidFill>
            </a:endParaRPr>
          </a:p>
        </p:txBody>
      </p:sp>
      <p:sp>
        <p:nvSpPr>
          <p:cNvPr id="40" name="TextBox 39">
            <a:extLst>
              <a:ext uri="{FF2B5EF4-FFF2-40B4-BE49-F238E27FC236}">
                <a16:creationId xmlns:a16="http://schemas.microsoft.com/office/drawing/2014/main" id="{B6DFF4B7-986D-CEA1-302B-900F6409A6AD}"/>
              </a:ext>
            </a:extLst>
          </p:cNvPr>
          <p:cNvSpPr txBox="1"/>
          <p:nvPr/>
        </p:nvSpPr>
        <p:spPr>
          <a:xfrm>
            <a:off x="4919166" y="3049494"/>
            <a:ext cx="3110945" cy="1569660"/>
          </a:xfrm>
          <a:prstGeom prst="rect">
            <a:avLst/>
          </a:prstGeom>
          <a:noFill/>
        </p:spPr>
        <p:txBody>
          <a:bodyPr wrap="square" rtlCol="0">
            <a:spAutoFit/>
          </a:bodyPr>
          <a:lstStyle/>
          <a:p>
            <a:r>
              <a:rPr lang="en-US" sz="1200" dirty="0"/>
              <a:t>342ex           </a:t>
            </a:r>
            <a:r>
              <a:rPr lang="en-US" sz="1200" dirty="0" err="1"/>
              <a:t>en</a:t>
            </a:r>
            <a:r>
              <a:rPr lang="en-US" sz="1200" dirty="0"/>
              <a:t>       	de</a:t>
            </a:r>
          </a:p>
          <a:p>
            <a:r>
              <a:rPr lang="en-US" sz="1200" dirty="0"/>
              <a:t>ee455           </a:t>
            </a:r>
            <a:r>
              <a:rPr lang="en-US" sz="1200" dirty="0" err="1"/>
              <a:t>en</a:t>
            </a:r>
            <a:r>
              <a:rPr lang="en-US" sz="1200" dirty="0"/>
              <a:t>	</a:t>
            </a:r>
            <a:r>
              <a:rPr lang="en-US" sz="1200" dirty="0" err="1"/>
              <a:t>en</a:t>
            </a:r>
            <a:endParaRPr lang="en-US" sz="1200" dirty="0"/>
          </a:p>
          <a:p>
            <a:r>
              <a:rPr lang="en-US" sz="1200" dirty="0"/>
              <a:t>290r4           NA	</a:t>
            </a:r>
            <a:r>
              <a:rPr lang="en-US" sz="1200" dirty="0" err="1"/>
              <a:t>fr</a:t>
            </a:r>
            <a:endParaRPr lang="en-US" sz="1200" dirty="0"/>
          </a:p>
          <a:p>
            <a:r>
              <a:rPr lang="en-US" sz="1200" dirty="0"/>
              <a:t>3345t            es	es</a:t>
            </a:r>
          </a:p>
          <a:p>
            <a:r>
              <a:rPr lang="en-US" sz="1200" dirty="0"/>
              <a:t>3369w          NA	</a:t>
            </a:r>
            <a:r>
              <a:rPr lang="en-US" sz="1200" dirty="0" err="1"/>
              <a:t>en</a:t>
            </a:r>
            <a:endParaRPr lang="en-US" sz="1200" dirty="0"/>
          </a:p>
          <a:p>
            <a:pPr lvl="1"/>
            <a:r>
              <a:rPr lang="en-US" sz="1200" dirty="0"/>
              <a:t>	     :</a:t>
            </a:r>
          </a:p>
          <a:p>
            <a:pPr lvl="1"/>
            <a:r>
              <a:rPr lang="en-US" sz="1200" dirty="0"/>
              <a:t>	     :  </a:t>
            </a:r>
          </a:p>
          <a:p>
            <a:pPr lvl="2"/>
            <a:r>
              <a:rPr lang="en-US" sz="1200" dirty="0"/>
              <a:t>   </a:t>
            </a:r>
          </a:p>
        </p:txBody>
      </p:sp>
      <p:sp>
        <p:nvSpPr>
          <p:cNvPr id="47" name="TextBox 46">
            <a:extLst>
              <a:ext uri="{FF2B5EF4-FFF2-40B4-BE49-F238E27FC236}">
                <a16:creationId xmlns:a16="http://schemas.microsoft.com/office/drawing/2014/main" id="{EC6D20E3-1564-5A18-AE39-62012CE7AB46}"/>
              </a:ext>
            </a:extLst>
          </p:cNvPr>
          <p:cNvSpPr txBox="1"/>
          <p:nvPr/>
        </p:nvSpPr>
        <p:spPr>
          <a:xfrm>
            <a:off x="3476276" y="1108425"/>
            <a:ext cx="3558894" cy="954107"/>
          </a:xfrm>
          <a:prstGeom prst="rect">
            <a:avLst/>
          </a:prstGeom>
          <a:noFill/>
        </p:spPr>
        <p:txBody>
          <a:bodyPr wrap="square" rtlCol="0">
            <a:spAutoFit/>
          </a:bodyPr>
          <a:lstStyle/>
          <a:p>
            <a:r>
              <a:rPr lang="en-US" sz="1400" b="1" dirty="0">
                <a:solidFill>
                  <a:schemeClr val="accent2"/>
                </a:solidFill>
                <a:latin typeface="+mj-lt"/>
              </a:rPr>
              <a:t>Language detection: </a:t>
            </a:r>
            <a:r>
              <a:rPr lang="en-US" sz="1400" dirty="0">
                <a:solidFill>
                  <a:schemeClr val="accent2"/>
                </a:solidFill>
                <a:latin typeface="+mj-lt"/>
              </a:rPr>
              <a:t>using </a:t>
            </a:r>
            <a:r>
              <a:rPr lang="en-US" sz="1400" dirty="0">
                <a:solidFill>
                  <a:schemeClr val="accent2"/>
                </a:solidFill>
                <a:latin typeface="+mj-lt"/>
                <a:hlinkClick r:id="rId3"/>
              </a:rPr>
              <a:t>Google's Compact Language Detector 2 </a:t>
            </a:r>
            <a:r>
              <a:rPr lang="en-US" sz="1400" dirty="0">
                <a:solidFill>
                  <a:schemeClr val="accent2"/>
                </a:solidFill>
                <a:latin typeface="+mj-lt"/>
              </a:rPr>
              <a:t>(cld2), every project title’s and long description’s language is detected, NA usually comes from too short strings</a:t>
            </a:r>
            <a:endParaRPr lang="en-DE" sz="1400" b="1" dirty="0">
              <a:solidFill>
                <a:schemeClr val="accent2"/>
              </a:solidFill>
              <a:latin typeface="+mj-lt"/>
            </a:endParaRPr>
          </a:p>
        </p:txBody>
      </p:sp>
      <p:sp>
        <p:nvSpPr>
          <p:cNvPr id="50" name="TextBox 49">
            <a:extLst>
              <a:ext uri="{FF2B5EF4-FFF2-40B4-BE49-F238E27FC236}">
                <a16:creationId xmlns:a16="http://schemas.microsoft.com/office/drawing/2014/main" id="{EA0AC04B-4F46-8329-00DB-3CB4FE215B8F}"/>
              </a:ext>
            </a:extLst>
          </p:cNvPr>
          <p:cNvSpPr txBox="1"/>
          <p:nvPr/>
        </p:nvSpPr>
        <p:spPr>
          <a:xfrm>
            <a:off x="9044872" y="1321193"/>
            <a:ext cx="3372191" cy="400110"/>
          </a:xfrm>
          <a:prstGeom prst="rect">
            <a:avLst/>
          </a:prstGeom>
          <a:noFill/>
        </p:spPr>
        <p:txBody>
          <a:bodyPr wrap="square" rtlCol="0">
            <a:spAutoFit/>
          </a:bodyPr>
          <a:lstStyle/>
          <a:p>
            <a:r>
              <a:rPr lang="en-GB" sz="2000" dirty="0"/>
              <a:t>Title pattern matching </a:t>
            </a:r>
            <a:endParaRPr lang="en-DE" sz="2000" dirty="0"/>
          </a:p>
        </p:txBody>
      </p:sp>
      <p:sp>
        <p:nvSpPr>
          <p:cNvPr id="54" name="TextBox 53">
            <a:extLst>
              <a:ext uri="{FF2B5EF4-FFF2-40B4-BE49-F238E27FC236}">
                <a16:creationId xmlns:a16="http://schemas.microsoft.com/office/drawing/2014/main" id="{A667B182-6A30-C93A-D169-CA3EB918BC9B}"/>
              </a:ext>
            </a:extLst>
          </p:cNvPr>
          <p:cNvSpPr txBox="1"/>
          <p:nvPr/>
        </p:nvSpPr>
        <p:spPr>
          <a:xfrm>
            <a:off x="8464588" y="1788585"/>
            <a:ext cx="3643714" cy="4524315"/>
          </a:xfrm>
          <a:prstGeom prst="rect">
            <a:avLst/>
          </a:prstGeom>
          <a:noFill/>
        </p:spPr>
        <p:txBody>
          <a:bodyPr wrap="square" rtlCol="0">
            <a:spAutoFit/>
          </a:bodyPr>
          <a:lstStyle/>
          <a:p>
            <a:pPr marL="342900" indent="-342900">
              <a:buFont typeface="+mj-lt"/>
              <a:buAutoNum type="arabicPeriod"/>
            </a:pPr>
            <a:r>
              <a:rPr lang="en-US" sz="1600" b="1" dirty="0">
                <a:solidFill>
                  <a:schemeClr val="accent2"/>
                </a:solidFill>
                <a:latin typeface="+mj-lt"/>
              </a:rPr>
              <a:t>Clean and lemmatize keyword lists: </a:t>
            </a:r>
            <a:r>
              <a:rPr lang="en-US" sz="1600" dirty="0">
                <a:solidFill>
                  <a:schemeClr val="accent2"/>
                </a:solidFill>
                <a:latin typeface="+mj-lt"/>
              </a:rPr>
              <a:t>    4 keyword lists (statistics, gender, mining, stat. acronyms) are lemmatized (e.g. women’s -&gt; woman)</a:t>
            </a:r>
          </a:p>
          <a:p>
            <a:pPr marL="342900" indent="-342900">
              <a:buFont typeface="+mj-lt"/>
              <a:buAutoNum type="arabicPeriod"/>
            </a:pPr>
            <a:r>
              <a:rPr lang="en-US" sz="1600" b="1" dirty="0">
                <a:solidFill>
                  <a:schemeClr val="accent2"/>
                </a:solidFill>
                <a:latin typeface="+mj-lt"/>
              </a:rPr>
              <a:t>Clean and lemmatize titles</a:t>
            </a:r>
            <a:endParaRPr lang="en-US" sz="1600" dirty="0">
              <a:solidFill>
                <a:schemeClr val="accent2"/>
              </a:solidFill>
              <a:latin typeface="+mj-lt"/>
            </a:endParaRPr>
          </a:p>
          <a:p>
            <a:pPr marL="342900" indent="-342900">
              <a:buFont typeface="+mj-lt"/>
              <a:buAutoNum type="arabicPeriod"/>
            </a:pPr>
            <a:r>
              <a:rPr lang="en-US" sz="1600" b="1" dirty="0">
                <a:solidFill>
                  <a:schemeClr val="accent2"/>
                </a:solidFill>
                <a:latin typeface="+mj-lt"/>
              </a:rPr>
              <a:t>Keyword detection: </a:t>
            </a:r>
            <a:r>
              <a:rPr lang="en-US" sz="1600" dirty="0">
                <a:solidFill>
                  <a:schemeClr val="accent2"/>
                </a:solidFill>
                <a:latin typeface="+mj-lt"/>
              </a:rPr>
              <a:t>for every title, 4 logical variables (one for each detection class) are set to TRUE if keyword is found in the lemmatized title; for acronyms original title is used</a:t>
            </a:r>
          </a:p>
          <a:p>
            <a:pPr marL="342900" indent="-342900">
              <a:buFont typeface="+mj-lt"/>
              <a:buAutoNum type="arabicPeriod"/>
            </a:pPr>
            <a:r>
              <a:rPr lang="en-US" sz="1600" b="1" dirty="0">
                <a:solidFill>
                  <a:schemeClr val="accent2"/>
                </a:solidFill>
                <a:latin typeface="+mj-lt"/>
              </a:rPr>
              <a:t>Merging classes for final statistics and gender filter: </a:t>
            </a:r>
            <a:r>
              <a:rPr lang="en-US" sz="1600" dirty="0" err="1">
                <a:solidFill>
                  <a:schemeClr val="accent2"/>
                </a:solidFill>
                <a:latin typeface="+mj-lt"/>
              </a:rPr>
              <a:t>detection_statistics</a:t>
            </a:r>
            <a:r>
              <a:rPr lang="en-US" sz="1600" dirty="0">
                <a:solidFill>
                  <a:schemeClr val="accent2"/>
                </a:solidFill>
                <a:latin typeface="+mj-lt"/>
              </a:rPr>
              <a:t> is set to TRUE </a:t>
            </a:r>
            <a:r>
              <a:rPr lang="en-US" sz="1600" b="1" dirty="0">
                <a:solidFill>
                  <a:schemeClr val="accent2"/>
                </a:solidFill>
                <a:latin typeface="+mj-lt"/>
              </a:rPr>
              <a:t>if </a:t>
            </a:r>
            <a:r>
              <a:rPr lang="en-US" sz="1600" dirty="0">
                <a:solidFill>
                  <a:schemeClr val="accent2"/>
                </a:solidFill>
                <a:latin typeface="+mj-lt"/>
              </a:rPr>
              <a:t>statistics is TRUE or stat. acronyms is TRUE or SCB is TRUE and mining is FALSE (exclude mining since “mining surveys” don’t related to statistics), </a:t>
            </a:r>
            <a:r>
              <a:rPr lang="en-US" sz="1600" dirty="0" err="1">
                <a:solidFill>
                  <a:schemeClr val="accent2"/>
                </a:solidFill>
                <a:latin typeface="+mj-lt"/>
              </a:rPr>
              <a:t>detection_gender</a:t>
            </a:r>
            <a:r>
              <a:rPr lang="en-US" sz="1600" dirty="0">
                <a:solidFill>
                  <a:schemeClr val="accent2"/>
                </a:solidFill>
                <a:latin typeface="+mj-lt"/>
              </a:rPr>
              <a:t> is TRUE </a:t>
            </a:r>
            <a:r>
              <a:rPr lang="en-US" sz="1600" b="1" dirty="0">
                <a:solidFill>
                  <a:schemeClr val="accent2"/>
                </a:solidFill>
                <a:latin typeface="+mj-lt"/>
              </a:rPr>
              <a:t>if </a:t>
            </a:r>
            <a:r>
              <a:rPr lang="en-US" sz="1600" dirty="0">
                <a:solidFill>
                  <a:schemeClr val="accent2"/>
                </a:solidFill>
                <a:latin typeface="+mj-lt"/>
              </a:rPr>
              <a:t>gender was detected</a:t>
            </a:r>
          </a:p>
        </p:txBody>
      </p:sp>
      <p:sp>
        <p:nvSpPr>
          <p:cNvPr id="77" name="Rectangle 76">
            <a:extLst>
              <a:ext uri="{FF2B5EF4-FFF2-40B4-BE49-F238E27FC236}">
                <a16:creationId xmlns:a16="http://schemas.microsoft.com/office/drawing/2014/main" id="{A96592B2-7D80-204F-60B8-B4E9CD27931F}"/>
              </a:ext>
            </a:extLst>
          </p:cNvPr>
          <p:cNvSpPr/>
          <p:nvPr/>
        </p:nvSpPr>
        <p:spPr>
          <a:xfrm>
            <a:off x="3420502" y="4990118"/>
            <a:ext cx="1933141" cy="1743865"/>
          </a:xfrm>
          <a:prstGeom prst="rect">
            <a:avLst/>
          </a:prstGeom>
          <a:solidFill>
            <a:schemeClr val="accent1">
              <a:lumMod val="25000"/>
              <a:lumOff val="75000"/>
            </a:schemeClr>
          </a:solidFill>
          <a:ln>
            <a:solidFill>
              <a:schemeClr val="accent2">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9" name="TextBox 78">
            <a:extLst>
              <a:ext uri="{FF2B5EF4-FFF2-40B4-BE49-F238E27FC236}">
                <a16:creationId xmlns:a16="http://schemas.microsoft.com/office/drawing/2014/main" id="{3DC2B434-2269-5B25-E836-AE8E650B8447}"/>
              </a:ext>
            </a:extLst>
          </p:cNvPr>
          <p:cNvSpPr txBox="1"/>
          <p:nvPr/>
        </p:nvSpPr>
        <p:spPr>
          <a:xfrm>
            <a:off x="3402317" y="5021852"/>
            <a:ext cx="1148794" cy="276999"/>
          </a:xfrm>
          <a:prstGeom prst="rect">
            <a:avLst/>
          </a:prstGeom>
          <a:noFill/>
        </p:spPr>
        <p:txBody>
          <a:bodyPr wrap="square" rtlCol="0">
            <a:spAutoFit/>
          </a:bodyPr>
          <a:lstStyle/>
          <a:p>
            <a:r>
              <a:rPr lang="en-GB" sz="1200" u="sng" dirty="0">
                <a:solidFill>
                  <a:schemeClr val="accent1"/>
                </a:solidFill>
              </a:rPr>
              <a:t>statistics</a:t>
            </a:r>
            <a:endParaRPr lang="en-DE" sz="1200" u="sng" dirty="0">
              <a:solidFill>
                <a:schemeClr val="accent1"/>
              </a:solidFill>
            </a:endParaRPr>
          </a:p>
        </p:txBody>
      </p:sp>
      <p:sp>
        <p:nvSpPr>
          <p:cNvPr id="80" name="TextBox 79">
            <a:extLst>
              <a:ext uri="{FF2B5EF4-FFF2-40B4-BE49-F238E27FC236}">
                <a16:creationId xmlns:a16="http://schemas.microsoft.com/office/drawing/2014/main" id="{CCB224BC-28EB-459B-FD14-523D7E7F5C3C}"/>
              </a:ext>
            </a:extLst>
          </p:cNvPr>
          <p:cNvSpPr txBox="1"/>
          <p:nvPr/>
        </p:nvSpPr>
        <p:spPr>
          <a:xfrm>
            <a:off x="4034313" y="5021852"/>
            <a:ext cx="1148794" cy="276999"/>
          </a:xfrm>
          <a:prstGeom prst="rect">
            <a:avLst/>
          </a:prstGeom>
          <a:noFill/>
        </p:spPr>
        <p:txBody>
          <a:bodyPr wrap="square" rtlCol="0">
            <a:spAutoFit/>
          </a:bodyPr>
          <a:lstStyle/>
          <a:p>
            <a:r>
              <a:rPr lang="en-GB" sz="1200" u="sng" dirty="0">
                <a:solidFill>
                  <a:schemeClr val="accent1"/>
                </a:solidFill>
              </a:rPr>
              <a:t>gender</a:t>
            </a:r>
            <a:endParaRPr lang="en-DE" sz="1200" u="sng" dirty="0">
              <a:solidFill>
                <a:schemeClr val="accent1"/>
              </a:solidFill>
            </a:endParaRPr>
          </a:p>
        </p:txBody>
      </p:sp>
      <p:sp>
        <p:nvSpPr>
          <p:cNvPr id="84" name="TextBox 83">
            <a:extLst>
              <a:ext uri="{FF2B5EF4-FFF2-40B4-BE49-F238E27FC236}">
                <a16:creationId xmlns:a16="http://schemas.microsoft.com/office/drawing/2014/main" id="{4403806C-D33B-49F7-4E31-16D9F7FF5518}"/>
              </a:ext>
            </a:extLst>
          </p:cNvPr>
          <p:cNvSpPr txBox="1"/>
          <p:nvPr/>
        </p:nvSpPr>
        <p:spPr>
          <a:xfrm>
            <a:off x="3450106" y="5337036"/>
            <a:ext cx="2162867" cy="1015663"/>
          </a:xfrm>
          <a:prstGeom prst="rect">
            <a:avLst/>
          </a:prstGeom>
          <a:noFill/>
        </p:spPr>
        <p:txBody>
          <a:bodyPr wrap="square" rtlCol="0">
            <a:spAutoFit/>
          </a:bodyPr>
          <a:lstStyle/>
          <a:p>
            <a:r>
              <a:rPr lang="en-US" sz="1200" dirty="0"/>
              <a:t>TRUE         FALSE      statistics</a:t>
            </a:r>
          </a:p>
          <a:p>
            <a:r>
              <a:rPr lang="en-US" sz="1200" dirty="0"/>
              <a:t>FALSE        </a:t>
            </a:r>
            <a:r>
              <a:rPr lang="en-US" sz="1200" dirty="0" err="1"/>
              <a:t>FALSE</a:t>
            </a:r>
            <a:r>
              <a:rPr lang="en-US" sz="1200" dirty="0"/>
              <a:t>            -	</a:t>
            </a:r>
          </a:p>
          <a:p>
            <a:r>
              <a:rPr lang="en-US" sz="1200" dirty="0"/>
              <a:t>TRUE         </a:t>
            </a:r>
            <a:r>
              <a:rPr lang="en-US" sz="1200" dirty="0" err="1"/>
              <a:t>TRUE</a:t>
            </a:r>
            <a:r>
              <a:rPr lang="en-US" sz="1200" dirty="0"/>
              <a:t>       </a:t>
            </a:r>
            <a:r>
              <a:rPr lang="en-US" sz="1200" dirty="0" err="1"/>
              <a:t>dhs</a:t>
            </a:r>
            <a:r>
              <a:rPr lang="en-US" sz="1200" dirty="0"/>
              <a:t>, girl</a:t>
            </a:r>
          </a:p>
          <a:p>
            <a:r>
              <a:rPr lang="en-US" sz="1200" dirty="0"/>
              <a:t>                       :</a:t>
            </a:r>
          </a:p>
          <a:p>
            <a:r>
              <a:rPr lang="en-US" sz="1200" dirty="0"/>
              <a:t>                       :</a:t>
            </a:r>
          </a:p>
        </p:txBody>
      </p:sp>
      <p:sp>
        <p:nvSpPr>
          <p:cNvPr id="85" name="TextBox 84">
            <a:extLst>
              <a:ext uri="{FF2B5EF4-FFF2-40B4-BE49-F238E27FC236}">
                <a16:creationId xmlns:a16="http://schemas.microsoft.com/office/drawing/2014/main" id="{6BD5A838-951E-46B7-A8CF-392DA3E4EA26}"/>
              </a:ext>
            </a:extLst>
          </p:cNvPr>
          <p:cNvSpPr txBox="1"/>
          <p:nvPr/>
        </p:nvSpPr>
        <p:spPr>
          <a:xfrm>
            <a:off x="5640244" y="5817957"/>
            <a:ext cx="3558894" cy="523220"/>
          </a:xfrm>
          <a:prstGeom prst="rect">
            <a:avLst/>
          </a:prstGeom>
          <a:noFill/>
        </p:spPr>
        <p:txBody>
          <a:bodyPr wrap="square" rtlCol="0">
            <a:spAutoFit/>
          </a:bodyPr>
          <a:lstStyle/>
          <a:p>
            <a:r>
              <a:rPr lang="en-US" sz="1400" dirty="0">
                <a:solidFill>
                  <a:schemeClr val="accent2"/>
                </a:solidFill>
                <a:latin typeface="+mj-lt"/>
              </a:rPr>
              <a:t>Add detection filters to original </a:t>
            </a:r>
          </a:p>
          <a:p>
            <a:r>
              <a:rPr lang="en-US" sz="1400" dirty="0">
                <a:solidFill>
                  <a:schemeClr val="accent2"/>
                </a:solidFill>
                <a:latin typeface="+mj-lt"/>
              </a:rPr>
              <a:t>reduced data set acc. to title id </a:t>
            </a:r>
            <a:endParaRPr lang="en-DE" sz="1400" dirty="0">
              <a:solidFill>
                <a:schemeClr val="accent2"/>
              </a:solidFill>
              <a:latin typeface="+mj-lt"/>
            </a:endParaRPr>
          </a:p>
        </p:txBody>
      </p:sp>
      <p:cxnSp>
        <p:nvCxnSpPr>
          <p:cNvPr id="90" name="Straight Arrow Connector 89">
            <a:extLst>
              <a:ext uri="{FF2B5EF4-FFF2-40B4-BE49-F238E27FC236}">
                <a16:creationId xmlns:a16="http://schemas.microsoft.com/office/drawing/2014/main" id="{66BFD6E5-2098-03D6-107E-816E42FCC813}"/>
              </a:ext>
            </a:extLst>
          </p:cNvPr>
          <p:cNvCxnSpPr>
            <a:stCxn id="47" idx="1"/>
          </p:cNvCxnSpPr>
          <p:nvPr/>
        </p:nvCxnSpPr>
        <p:spPr>
          <a:xfrm flipH="1">
            <a:off x="2773331" y="1585479"/>
            <a:ext cx="702945" cy="493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nector: Curved 55">
            <a:extLst>
              <a:ext uri="{FF2B5EF4-FFF2-40B4-BE49-F238E27FC236}">
                <a16:creationId xmlns:a16="http://schemas.microsoft.com/office/drawing/2014/main" id="{B1BD94A1-E446-FCCD-D6F0-9DE995A7F161}"/>
              </a:ext>
            </a:extLst>
          </p:cNvPr>
          <p:cNvCxnSpPr/>
          <p:nvPr/>
        </p:nvCxnSpPr>
        <p:spPr>
          <a:xfrm rot="16200000">
            <a:off x="7230780" y="2048940"/>
            <a:ext cx="1980000" cy="900000"/>
          </a:xfrm>
          <a:prstGeom prst="curvedConnector2">
            <a:avLst/>
          </a:prstGeom>
          <a:solidFill>
            <a:srgbClr val="000000">
              <a:alpha val="5000"/>
            </a:srgbClr>
          </a:solidFill>
          <a:ln w="18000">
            <a:solidFill>
              <a:srgbClr val="000000"/>
            </a:solidFill>
            <a:tailEnd type="arrow"/>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BC39372B-090C-1EA1-64D5-0CE0E2EFAA86}"/>
              </a:ext>
            </a:extLst>
          </p:cNvPr>
          <p:cNvCxnSpPr>
            <a:cxnSpLocks/>
          </p:cNvCxnSpPr>
          <p:nvPr/>
        </p:nvCxnSpPr>
        <p:spPr>
          <a:xfrm rot="10800000">
            <a:off x="5122839" y="6286582"/>
            <a:ext cx="4842486" cy="318851"/>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F63B874-92AE-D05C-746D-E24EE769D68F}"/>
              </a:ext>
            </a:extLst>
          </p:cNvPr>
          <p:cNvSpPr txBox="1"/>
          <p:nvPr/>
        </p:nvSpPr>
        <p:spPr>
          <a:xfrm>
            <a:off x="4582512" y="5021852"/>
            <a:ext cx="1148794" cy="276999"/>
          </a:xfrm>
          <a:prstGeom prst="rect">
            <a:avLst/>
          </a:prstGeom>
          <a:noFill/>
        </p:spPr>
        <p:txBody>
          <a:bodyPr wrap="square" rtlCol="0">
            <a:spAutoFit/>
          </a:bodyPr>
          <a:lstStyle/>
          <a:p>
            <a:r>
              <a:rPr lang="en-GB" sz="1200" u="sng" dirty="0">
                <a:solidFill>
                  <a:schemeClr val="accent1"/>
                </a:solidFill>
              </a:rPr>
              <a:t>keywords</a:t>
            </a:r>
            <a:endParaRPr lang="en-DE" sz="1200" u="sng" dirty="0">
              <a:solidFill>
                <a:schemeClr val="accent1"/>
              </a:solidFill>
            </a:endParaRPr>
          </a:p>
        </p:txBody>
      </p:sp>
    </p:spTree>
    <p:extLst>
      <p:ext uri="{BB962C8B-B14F-4D97-AF65-F5344CB8AC3E}">
        <p14:creationId xmlns:p14="http://schemas.microsoft.com/office/powerpoint/2010/main" val="2592591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B48CC-602C-CA34-3D29-234527069384}"/>
              </a:ext>
            </a:extLst>
          </p:cNvPr>
          <p:cNvSpPr>
            <a:spLocks noGrp="1"/>
          </p:cNvSpPr>
          <p:nvPr>
            <p:ph type="title"/>
          </p:nvPr>
        </p:nvSpPr>
        <p:spPr>
          <a:xfrm>
            <a:off x="418125" y="60960"/>
            <a:ext cx="10190923" cy="1052623"/>
          </a:xfrm>
        </p:spPr>
        <p:txBody>
          <a:bodyPr/>
          <a:lstStyle/>
          <a:p>
            <a:r>
              <a:rPr lang="en-US" sz="2800" dirty="0"/>
              <a:t>3.1 Particularities for minority language </a:t>
            </a:r>
            <a:endParaRPr lang="en-DE" sz="2800" dirty="0"/>
          </a:p>
        </p:txBody>
      </p:sp>
      <p:sp>
        <p:nvSpPr>
          <p:cNvPr id="3" name="Text Placeholder 2">
            <a:extLst>
              <a:ext uri="{FF2B5EF4-FFF2-40B4-BE49-F238E27FC236}">
                <a16:creationId xmlns:a16="http://schemas.microsoft.com/office/drawing/2014/main" id="{44FAD6F2-B2CE-4502-9DD0-A14F63B6182E}"/>
              </a:ext>
            </a:extLst>
          </p:cNvPr>
          <p:cNvSpPr>
            <a:spLocks noGrp="1"/>
          </p:cNvSpPr>
          <p:nvPr>
            <p:ph type="body" sz="quarter" idx="11"/>
          </p:nvPr>
        </p:nvSpPr>
        <p:spPr>
          <a:xfrm>
            <a:off x="98266" y="1326942"/>
            <a:ext cx="12093734" cy="3275537"/>
          </a:xfrm>
        </p:spPr>
        <p:txBody>
          <a:bodyPr anchor="t"/>
          <a:lstStyle/>
          <a:p>
            <a:pPr marL="0" indent="0">
              <a:buNone/>
            </a:pPr>
            <a:r>
              <a:rPr lang="en-US" dirty="0"/>
              <a:t>Minority languages are the three most frequent non-English languages: </a:t>
            </a:r>
            <a:r>
              <a:rPr lang="en-US" b="1" dirty="0"/>
              <a:t>French, Spanish, German</a:t>
            </a:r>
          </a:p>
          <a:p>
            <a:pPr marL="0" indent="0">
              <a:buNone/>
            </a:pPr>
            <a:endParaRPr lang="en-US" dirty="0"/>
          </a:p>
          <a:p>
            <a:pPr marL="0" indent="0">
              <a:buNone/>
            </a:pPr>
            <a:r>
              <a:rPr lang="en-US" dirty="0"/>
              <a:t>The procedure is the same as on the previous slide except for the following adjustments:</a:t>
            </a:r>
          </a:p>
          <a:p>
            <a:pPr lvl="1">
              <a:lnSpc>
                <a:spcPct val="100000"/>
              </a:lnSpc>
            </a:pPr>
            <a:r>
              <a:rPr lang="en-US" sz="1800" b="1" dirty="0">
                <a:solidFill>
                  <a:schemeClr val="accent2"/>
                </a:solidFill>
              </a:rPr>
              <a:t>Stemming instead of lemmatization: </a:t>
            </a:r>
            <a:r>
              <a:rPr lang="en-US" sz="1800" dirty="0">
                <a:solidFill>
                  <a:schemeClr val="accent2"/>
                </a:solidFill>
              </a:rPr>
              <a:t>for minority languages, the are currently no good lemmatization packages available, therefore stemming is used </a:t>
            </a:r>
          </a:p>
          <a:p>
            <a:pPr lvl="1">
              <a:lnSpc>
                <a:spcPct val="100000"/>
              </a:lnSpc>
            </a:pPr>
            <a:r>
              <a:rPr lang="en-US" sz="1800" b="1" dirty="0">
                <a:solidFill>
                  <a:schemeClr val="accent2"/>
                </a:solidFill>
              </a:rPr>
              <a:t>Compound words treatment for German: </a:t>
            </a:r>
            <a:r>
              <a:rPr lang="en-US" sz="1800" dirty="0">
                <a:solidFill>
                  <a:schemeClr val="accent2"/>
                </a:solidFill>
              </a:rPr>
              <a:t>in German, many nouns are composed of two or more other nouns which is not accounted for by the stemming algorithm. Therefore, the nouns on the keyword list are detect also </a:t>
            </a:r>
            <a:r>
              <a:rPr lang="en-US" sz="1800" b="1" dirty="0">
                <a:solidFill>
                  <a:schemeClr val="accent2"/>
                </a:solidFill>
              </a:rPr>
              <a:t>within </a:t>
            </a:r>
            <a:r>
              <a:rPr lang="en-US" sz="1800" dirty="0">
                <a:solidFill>
                  <a:schemeClr val="accent2"/>
                </a:solidFill>
              </a:rPr>
              <a:t>compound words (e.g. “women initiative” -&gt; “</a:t>
            </a:r>
            <a:r>
              <a:rPr lang="en-US" sz="1800" dirty="0" err="1">
                <a:solidFill>
                  <a:schemeClr val="accent2"/>
                </a:solidFill>
              </a:rPr>
              <a:t>Fraueninitiative</a:t>
            </a:r>
            <a:r>
              <a:rPr lang="en-US" sz="1800" dirty="0">
                <a:solidFill>
                  <a:schemeClr val="accent2"/>
                </a:solidFill>
              </a:rPr>
              <a:t>” -&gt; detected as gender because of “Frau”)</a:t>
            </a:r>
            <a:endParaRPr lang="en-US" dirty="0"/>
          </a:p>
          <a:p>
            <a:pPr marL="0" indent="0">
              <a:buNone/>
            </a:pPr>
            <a:endParaRPr lang="en-US" dirty="0"/>
          </a:p>
          <a:p>
            <a:pPr marL="0" indent="0">
              <a:buNone/>
            </a:pPr>
            <a:endParaRPr lang="en-DE" dirty="0"/>
          </a:p>
        </p:txBody>
      </p:sp>
      <p:sp>
        <p:nvSpPr>
          <p:cNvPr id="4" name="Slide Number Placeholder 3">
            <a:extLst>
              <a:ext uri="{FF2B5EF4-FFF2-40B4-BE49-F238E27FC236}">
                <a16:creationId xmlns:a16="http://schemas.microsoft.com/office/drawing/2014/main" id="{77F81516-43D4-E672-8A72-99E0DAB6DDA6}"/>
              </a:ext>
            </a:extLst>
          </p:cNvPr>
          <p:cNvSpPr>
            <a:spLocks noGrp="1"/>
          </p:cNvSpPr>
          <p:nvPr>
            <p:ph type="sldNum" sz="quarter" idx="4"/>
          </p:nvPr>
        </p:nvSpPr>
        <p:spPr/>
        <p:txBody>
          <a:bodyPr/>
          <a:lstStyle/>
          <a:p>
            <a:fld id="{1F409BD1-A964-4FD9-BBE3-20B2B964D622}" type="slidenum">
              <a:rPr lang="en-GB" smtClean="0"/>
              <a:pPr/>
              <a:t>6</a:t>
            </a:fld>
            <a:endParaRPr lang="en-GB"/>
          </a:p>
        </p:txBody>
      </p:sp>
    </p:spTree>
    <p:extLst>
      <p:ext uri="{BB962C8B-B14F-4D97-AF65-F5344CB8AC3E}">
        <p14:creationId xmlns:p14="http://schemas.microsoft.com/office/powerpoint/2010/main" val="3515604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AA8A7-55AC-BE9E-39D1-CF118A431A7B}"/>
              </a:ext>
            </a:extLst>
          </p:cNvPr>
          <p:cNvSpPr>
            <a:spLocks noGrp="1"/>
          </p:cNvSpPr>
          <p:nvPr>
            <p:ph type="title"/>
          </p:nvPr>
        </p:nvSpPr>
        <p:spPr/>
        <p:txBody>
          <a:bodyPr/>
          <a:lstStyle/>
          <a:p>
            <a:r>
              <a:rPr lang="en-US" sz="2800" dirty="0"/>
              <a:t>4. Text mining of long descriptions </a:t>
            </a:r>
            <a:endParaRPr lang="en-DE" sz="2800" dirty="0"/>
          </a:p>
        </p:txBody>
      </p:sp>
      <p:sp>
        <p:nvSpPr>
          <p:cNvPr id="3" name="Text Placeholder 2">
            <a:extLst>
              <a:ext uri="{FF2B5EF4-FFF2-40B4-BE49-F238E27FC236}">
                <a16:creationId xmlns:a16="http://schemas.microsoft.com/office/drawing/2014/main" id="{932BE597-37DE-1B05-0D4B-F5CB6791E591}"/>
              </a:ext>
            </a:extLst>
          </p:cNvPr>
          <p:cNvSpPr>
            <a:spLocks noGrp="1"/>
          </p:cNvSpPr>
          <p:nvPr>
            <p:ph type="body" sz="quarter" idx="11"/>
          </p:nvPr>
        </p:nvSpPr>
        <p:spPr>
          <a:xfrm>
            <a:off x="194861" y="1213933"/>
            <a:ext cx="7307534" cy="651252"/>
          </a:xfrm>
        </p:spPr>
        <p:txBody>
          <a:bodyPr anchor="t"/>
          <a:lstStyle/>
          <a:p>
            <a:pPr marL="0" indent="0">
              <a:buNone/>
            </a:pPr>
            <a:r>
              <a:rPr lang="en-US" dirty="0">
                <a:latin typeface="+mj-lt"/>
              </a:rPr>
              <a:t>Long descriptions are analyzed since a project’s title might be very generic, but it’s long descriptions could clearly show a statistics or gender focus</a:t>
            </a:r>
          </a:p>
          <a:p>
            <a:pPr marL="0" indent="0">
              <a:buNone/>
            </a:pPr>
            <a:endParaRPr lang="en-US" dirty="0">
              <a:latin typeface="+mj-lt"/>
            </a:endParaRPr>
          </a:p>
          <a:p>
            <a:pPr marL="0" indent="0">
              <a:buNone/>
            </a:pPr>
            <a:endParaRPr lang="en-US" dirty="0">
              <a:latin typeface="+mj-lt"/>
            </a:endParaRPr>
          </a:p>
          <a:p>
            <a:pPr marL="0" indent="0">
              <a:buNone/>
            </a:pPr>
            <a:endParaRPr lang="en-DE" dirty="0">
              <a:latin typeface="+mj-lt"/>
            </a:endParaRPr>
          </a:p>
        </p:txBody>
      </p:sp>
      <p:sp>
        <p:nvSpPr>
          <p:cNvPr id="4" name="Slide Number Placeholder 3">
            <a:extLst>
              <a:ext uri="{FF2B5EF4-FFF2-40B4-BE49-F238E27FC236}">
                <a16:creationId xmlns:a16="http://schemas.microsoft.com/office/drawing/2014/main" id="{B2A861D4-11B5-D9C3-494C-60445DFFD1B1}"/>
              </a:ext>
            </a:extLst>
          </p:cNvPr>
          <p:cNvSpPr>
            <a:spLocks noGrp="1"/>
          </p:cNvSpPr>
          <p:nvPr>
            <p:ph type="sldNum" sz="quarter" idx="4"/>
          </p:nvPr>
        </p:nvSpPr>
        <p:spPr/>
        <p:txBody>
          <a:bodyPr/>
          <a:lstStyle/>
          <a:p>
            <a:fld id="{1F409BD1-A964-4FD9-BBE3-20B2B964D622}" type="slidenum">
              <a:rPr lang="en-GB" smtClean="0"/>
              <a:pPr/>
              <a:t>7</a:t>
            </a:fld>
            <a:endParaRPr lang="en-GB"/>
          </a:p>
        </p:txBody>
      </p:sp>
      <p:sp>
        <p:nvSpPr>
          <p:cNvPr id="5" name="Text Placeholder 2">
            <a:extLst>
              <a:ext uri="{FF2B5EF4-FFF2-40B4-BE49-F238E27FC236}">
                <a16:creationId xmlns:a16="http://schemas.microsoft.com/office/drawing/2014/main" id="{BD5F5423-E74F-422D-A414-167034878051}"/>
              </a:ext>
            </a:extLst>
          </p:cNvPr>
          <p:cNvSpPr txBox="1">
            <a:spLocks/>
          </p:cNvSpPr>
          <p:nvPr/>
        </p:nvSpPr>
        <p:spPr>
          <a:xfrm>
            <a:off x="3040817" y="2473729"/>
            <a:ext cx="1652057" cy="3038099"/>
          </a:xfrm>
          <a:prstGeom prst="rect">
            <a:avLst/>
          </a:prstGeom>
        </p:spPr>
        <p:txBody>
          <a:bodyPr anchor="t" anchorCtr="0">
            <a:normAutofit/>
          </a:bodyPr>
          <a:lstStyle>
            <a:lvl1pPr marL="304792" indent="-304792" algn="l" defTabSz="1219170" rtl="0" eaLnBrk="1" latinLnBrk="0" hangingPunct="1">
              <a:lnSpc>
                <a:spcPct val="90000"/>
              </a:lnSpc>
              <a:spcBef>
                <a:spcPts val="1333"/>
              </a:spcBef>
              <a:buFont typeface="Arial" panose="020B0604020202020204" pitchFamily="34" charset="0"/>
              <a:buChar char="•"/>
              <a:defRPr sz="1800" kern="1200">
                <a:solidFill>
                  <a:schemeClr val="accent2"/>
                </a:solidFill>
                <a:latin typeface="Verdana" panose="020B0604030504040204" pitchFamily="34" charset="0"/>
                <a:ea typeface="Verdana" panose="020B0604030504040204" pitchFamily="34" charset="0"/>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228600" indent="-228600">
              <a:buFont typeface="Arial" panose="020B0604020202020204" pitchFamily="34" charset="0"/>
              <a:buAutoNum type="arabicPeriod"/>
            </a:pPr>
            <a:r>
              <a:rPr lang="en-US" sz="1200" b="1" dirty="0">
                <a:latin typeface="+mj-lt"/>
              </a:rPr>
              <a:t>Language filtering: </a:t>
            </a:r>
            <a:r>
              <a:rPr lang="en-US" sz="1200" dirty="0">
                <a:latin typeface="+mj-lt"/>
              </a:rPr>
              <a:t>separate classification for each language </a:t>
            </a:r>
          </a:p>
          <a:p>
            <a:pPr marL="228600" indent="-228600">
              <a:buFont typeface="Arial" panose="020B0604020202020204" pitchFamily="34" charset="0"/>
              <a:buAutoNum type="arabicPeriod"/>
            </a:pPr>
            <a:r>
              <a:rPr lang="en-US" sz="1200" b="1" dirty="0">
                <a:latin typeface="+mj-lt"/>
              </a:rPr>
              <a:t>Drop duplicated text ids: </a:t>
            </a:r>
            <a:r>
              <a:rPr lang="en-US" sz="1200" dirty="0">
                <a:latin typeface="+mj-lt"/>
              </a:rPr>
              <a:t>to analyze the same description only once</a:t>
            </a:r>
          </a:p>
          <a:p>
            <a:pPr marL="228600" indent="-228600">
              <a:buFont typeface="Arial" panose="020B0604020202020204" pitchFamily="34" charset="0"/>
              <a:buAutoNum type="arabicPeriod"/>
            </a:pPr>
            <a:r>
              <a:rPr lang="en-US" sz="1200" b="1" dirty="0">
                <a:latin typeface="+mj-lt"/>
              </a:rPr>
              <a:t>Manual filter correction: </a:t>
            </a:r>
            <a:r>
              <a:rPr lang="en-US" sz="1200" dirty="0">
                <a:latin typeface="+mj-lt"/>
              </a:rPr>
              <a:t>for projects with statistics = TRUE, some projects manually corrected*</a:t>
            </a:r>
          </a:p>
        </p:txBody>
      </p:sp>
      <p:sp>
        <p:nvSpPr>
          <p:cNvPr id="6" name="Rectangle 5">
            <a:extLst>
              <a:ext uri="{FF2B5EF4-FFF2-40B4-BE49-F238E27FC236}">
                <a16:creationId xmlns:a16="http://schemas.microsoft.com/office/drawing/2014/main" id="{77A17DAA-A750-DE4C-3E3A-38203507DE72}"/>
              </a:ext>
            </a:extLst>
          </p:cNvPr>
          <p:cNvSpPr/>
          <p:nvPr/>
        </p:nvSpPr>
        <p:spPr>
          <a:xfrm>
            <a:off x="101012" y="2399724"/>
            <a:ext cx="2958545" cy="3819304"/>
          </a:xfrm>
          <a:prstGeom prst="rect">
            <a:avLst/>
          </a:prstGeom>
          <a:solidFill>
            <a:schemeClr val="accent1">
              <a:lumMod val="25000"/>
              <a:lumOff val="75000"/>
            </a:schemeClr>
          </a:solidFill>
          <a:ln>
            <a:solidFill>
              <a:schemeClr val="accent2">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TextBox 6">
            <a:extLst>
              <a:ext uri="{FF2B5EF4-FFF2-40B4-BE49-F238E27FC236}">
                <a16:creationId xmlns:a16="http://schemas.microsoft.com/office/drawing/2014/main" id="{E37D97CF-698B-37A8-9B6E-8B3858930DAE}"/>
              </a:ext>
            </a:extLst>
          </p:cNvPr>
          <p:cNvSpPr txBox="1"/>
          <p:nvPr/>
        </p:nvSpPr>
        <p:spPr>
          <a:xfrm>
            <a:off x="595142" y="2040689"/>
            <a:ext cx="1919658" cy="369332"/>
          </a:xfrm>
          <a:prstGeom prst="rect">
            <a:avLst/>
          </a:prstGeom>
          <a:noFill/>
        </p:spPr>
        <p:txBody>
          <a:bodyPr wrap="square" rtlCol="0">
            <a:spAutoFit/>
          </a:bodyPr>
          <a:lstStyle/>
          <a:p>
            <a:r>
              <a:rPr lang="en-GB" dirty="0"/>
              <a:t>Reduced CRS data</a:t>
            </a:r>
            <a:endParaRPr lang="en-DE" dirty="0"/>
          </a:p>
        </p:txBody>
      </p:sp>
      <p:sp>
        <p:nvSpPr>
          <p:cNvPr id="9" name="TextBox 8">
            <a:extLst>
              <a:ext uri="{FF2B5EF4-FFF2-40B4-BE49-F238E27FC236}">
                <a16:creationId xmlns:a16="http://schemas.microsoft.com/office/drawing/2014/main" id="{054699CF-AE65-D347-1BE9-A0D75A0F74EC}"/>
              </a:ext>
            </a:extLst>
          </p:cNvPr>
          <p:cNvSpPr txBox="1"/>
          <p:nvPr/>
        </p:nvSpPr>
        <p:spPr>
          <a:xfrm>
            <a:off x="603955" y="2464941"/>
            <a:ext cx="1148794" cy="276999"/>
          </a:xfrm>
          <a:prstGeom prst="rect">
            <a:avLst/>
          </a:prstGeom>
          <a:noFill/>
        </p:spPr>
        <p:txBody>
          <a:bodyPr wrap="square" rtlCol="0">
            <a:spAutoFit/>
          </a:bodyPr>
          <a:lstStyle/>
          <a:p>
            <a:r>
              <a:rPr lang="en-GB" sz="1200" u="sng" dirty="0" err="1">
                <a:solidFill>
                  <a:schemeClr val="accent1"/>
                </a:solidFill>
              </a:rPr>
              <a:t>long_language</a:t>
            </a:r>
            <a:endParaRPr lang="en-DE" sz="1200" u="sng" dirty="0">
              <a:solidFill>
                <a:schemeClr val="accent1"/>
              </a:solidFill>
            </a:endParaRPr>
          </a:p>
        </p:txBody>
      </p:sp>
      <p:sp>
        <p:nvSpPr>
          <p:cNvPr id="10" name="TextBox 9">
            <a:extLst>
              <a:ext uri="{FF2B5EF4-FFF2-40B4-BE49-F238E27FC236}">
                <a16:creationId xmlns:a16="http://schemas.microsoft.com/office/drawing/2014/main" id="{E488E9F7-FCFA-6804-10C8-7403BBB10062}"/>
              </a:ext>
            </a:extLst>
          </p:cNvPr>
          <p:cNvSpPr txBox="1"/>
          <p:nvPr/>
        </p:nvSpPr>
        <p:spPr>
          <a:xfrm>
            <a:off x="2627756" y="2493600"/>
            <a:ext cx="1148794" cy="276999"/>
          </a:xfrm>
          <a:prstGeom prst="rect">
            <a:avLst/>
          </a:prstGeom>
          <a:noFill/>
        </p:spPr>
        <p:txBody>
          <a:bodyPr wrap="square" rtlCol="0">
            <a:spAutoFit/>
          </a:bodyPr>
          <a:lstStyle/>
          <a:p>
            <a:r>
              <a:rPr lang="en-GB" sz="1200" dirty="0">
                <a:solidFill>
                  <a:schemeClr val="accent1"/>
                </a:solidFill>
              </a:rPr>
              <a:t>….</a:t>
            </a:r>
            <a:endParaRPr lang="en-DE" sz="1200" dirty="0">
              <a:solidFill>
                <a:schemeClr val="accent1"/>
              </a:solidFill>
            </a:endParaRPr>
          </a:p>
        </p:txBody>
      </p:sp>
      <p:sp>
        <p:nvSpPr>
          <p:cNvPr id="11" name="TextBox 10">
            <a:extLst>
              <a:ext uri="{FF2B5EF4-FFF2-40B4-BE49-F238E27FC236}">
                <a16:creationId xmlns:a16="http://schemas.microsoft.com/office/drawing/2014/main" id="{A61EB7E8-6153-D634-11AA-BF4F7D64DDFE}"/>
              </a:ext>
            </a:extLst>
          </p:cNvPr>
          <p:cNvSpPr txBox="1"/>
          <p:nvPr/>
        </p:nvSpPr>
        <p:spPr>
          <a:xfrm>
            <a:off x="82827" y="2466679"/>
            <a:ext cx="1148794" cy="276999"/>
          </a:xfrm>
          <a:prstGeom prst="rect">
            <a:avLst/>
          </a:prstGeom>
          <a:noFill/>
        </p:spPr>
        <p:txBody>
          <a:bodyPr wrap="square" rtlCol="0">
            <a:spAutoFit/>
          </a:bodyPr>
          <a:lstStyle/>
          <a:p>
            <a:r>
              <a:rPr lang="en-GB" sz="1200" u="sng" dirty="0" err="1">
                <a:solidFill>
                  <a:schemeClr val="bg1">
                    <a:lumMod val="75000"/>
                  </a:schemeClr>
                </a:solidFill>
              </a:rPr>
              <a:t>text_id</a:t>
            </a:r>
            <a:endParaRPr lang="en-DE" sz="1200" u="sng" dirty="0">
              <a:solidFill>
                <a:schemeClr val="bg1">
                  <a:lumMod val="75000"/>
                </a:schemeClr>
              </a:solidFill>
            </a:endParaRPr>
          </a:p>
        </p:txBody>
      </p:sp>
      <p:sp>
        <p:nvSpPr>
          <p:cNvPr id="12" name="TextBox 11">
            <a:extLst>
              <a:ext uri="{FF2B5EF4-FFF2-40B4-BE49-F238E27FC236}">
                <a16:creationId xmlns:a16="http://schemas.microsoft.com/office/drawing/2014/main" id="{C3B7F0CC-289F-0B5A-192E-A1F410FA754E}"/>
              </a:ext>
            </a:extLst>
          </p:cNvPr>
          <p:cNvSpPr txBox="1"/>
          <p:nvPr/>
        </p:nvSpPr>
        <p:spPr>
          <a:xfrm>
            <a:off x="101012" y="2788106"/>
            <a:ext cx="3110945" cy="2492990"/>
          </a:xfrm>
          <a:prstGeom prst="rect">
            <a:avLst/>
          </a:prstGeom>
          <a:noFill/>
        </p:spPr>
        <p:txBody>
          <a:bodyPr wrap="square" rtlCol="0">
            <a:spAutoFit/>
          </a:bodyPr>
          <a:lstStyle/>
          <a:p>
            <a:r>
              <a:rPr lang="en-US" sz="1200" dirty="0"/>
              <a:t>342ex           </a:t>
            </a:r>
            <a:r>
              <a:rPr lang="en-US" sz="1200" dirty="0" err="1"/>
              <a:t>en</a:t>
            </a:r>
            <a:r>
              <a:rPr lang="en-US" sz="1200" dirty="0"/>
              <a:t>                    TRUE	</a:t>
            </a:r>
          </a:p>
          <a:p>
            <a:r>
              <a:rPr lang="en-US" sz="1200" dirty="0"/>
              <a:t>ee455           </a:t>
            </a:r>
            <a:r>
              <a:rPr lang="en-US" sz="1200" dirty="0" err="1"/>
              <a:t>en</a:t>
            </a:r>
            <a:r>
              <a:rPr lang="en-US" sz="1200" dirty="0"/>
              <a:t>                    TRUE</a:t>
            </a:r>
          </a:p>
          <a:p>
            <a:r>
              <a:rPr lang="en-US" sz="1200" dirty="0"/>
              <a:t>33x5d           </a:t>
            </a:r>
            <a:r>
              <a:rPr lang="en-US" sz="1200" dirty="0" err="1"/>
              <a:t>sa</a:t>
            </a:r>
            <a:r>
              <a:rPr lang="en-US" sz="1200" dirty="0"/>
              <a:t>	                     FALSE</a:t>
            </a:r>
          </a:p>
          <a:p>
            <a:r>
              <a:rPr lang="en-US" sz="1200" dirty="0"/>
              <a:t>290r4           NA                    FALSE</a:t>
            </a:r>
          </a:p>
          <a:p>
            <a:r>
              <a:rPr lang="en-US" sz="1200" dirty="0"/>
              <a:t>3345t            es                     TRUE</a:t>
            </a:r>
          </a:p>
          <a:p>
            <a:r>
              <a:rPr lang="en-US" sz="1200" dirty="0"/>
              <a:t>3qq56           </a:t>
            </a:r>
            <a:r>
              <a:rPr lang="en-US" sz="1200" dirty="0" err="1"/>
              <a:t>nl</a:t>
            </a:r>
            <a:r>
              <a:rPr lang="en-US" sz="1200" dirty="0"/>
              <a:t>	                     FALSE</a:t>
            </a:r>
          </a:p>
          <a:p>
            <a:r>
              <a:rPr lang="en-US" sz="1200" dirty="0"/>
              <a:t>44qw3          </a:t>
            </a:r>
            <a:r>
              <a:rPr lang="en-US" sz="1200" dirty="0" err="1"/>
              <a:t>ol</a:t>
            </a:r>
            <a:r>
              <a:rPr lang="en-US" sz="1200" dirty="0"/>
              <a:t>	                     FALSE</a:t>
            </a:r>
          </a:p>
          <a:p>
            <a:r>
              <a:rPr lang="en-US" sz="1200" dirty="0"/>
              <a:t>4550e           NA                    FALSE	</a:t>
            </a:r>
          </a:p>
          <a:p>
            <a:r>
              <a:rPr lang="en-US" sz="1200" dirty="0"/>
              <a:t>3369w          NA                    TRUE	 		</a:t>
            </a:r>
          </a:p>
          <a:p>
            <a:pPr lvl="1"/>
            <a:r>
              <a:rPr lang="en-US" sz="1200" dirty="0"/>
              <a:t>	     :</a:t>
            </a:r>
          </a:p>
          <a:p>
            <a:pPr lvl="1"/>
            <a:r>
              <a:rPr lang="en-US" sz="1200" dirty="0"/>
              <a:t>	     :  </a:t>
            </a:r>
          </a:p>
          <a:p>
            <a:pPr lvl="2"/>
            <a:r>
              <a:rPr lang="en-US" sz="1200" dirty="0"/>
              <a:t>   </a:t>
            </a:r>
          </a:p>
        </p:txBody>
      </p:sp>
      <p:cxnSp>
        <p:nvCxnSpPr>
          <p:cNvPr id="13" name="Straight Connector 12">
            <a:extLst>
              <a:ext uri="{FF2B5EF4-FFF2-40B4-BE49-F238E27FC236}">
                <a16:creationId xmlns:a16="http://schemas.microsoft.com/office/drawing/2014/main" id="{EB2B61B3-8426-BFD6-FD42-6A3E959A0F90}"/>
              </a:ext>
            </a:extLst>
          </p:cNvPr>
          <p:cNvCxnSpPr>
            <a:cxnSpLocks/>
          </p:cNvCxnSpPr>
          <p:nvPr/>
        </p:nvCxnSpPr>
        <p:spPr>
          <a:xfrm flipV="1">
            <a:off x="3040403" y="2237818"/>
            <a:ext cx="1611154" cy="1806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259517E-C7B6-0A60-E8CD-650A9757481E}"/>
              </a:ext>
            </a:extLst>
          </p:cNvPr>
          <p:cNvCxnSpPr>
            <a:cxnSpLocks/>
          </p:cNvCxnSpPr>
          <p:nvPr/>
        </p:nvCxnSpPr>
        <p:spPr>
          <a:xfrm flipV="1">
            <a:off x="3056636" y="4429259"/>
            <a:ext cx="1628152" cy="1791698"/>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E6BD6F46-E24E-14F2-1A4E-51677FEB8518}"/>
              </a:ext>
            </a:extLst>
          </p:cNvPr>
          <p:cNvSpPr/>
          <p:nvPr/>
        </p:nvSpPr>
        <p:spPr>
          <a:xfrm>
            <a:off x="4677335" y="2237818"/>
            <a:ext cx="3003221" cy="2213745"/>
          </a:xfrm>
          <a:prstGeom prst="rect">
            <a:avLst/>
          </a:prstGeom>
          <a:solidFill>
            <a:schemeClr val="accent1">
              <a:lumMod val="25000"/>
              <a:lumOff val="75000"/>
            </a:schemeClr>
          </a:solidFill>
          <a:ln>
            <a:solidFill>
              <a:schemeClr val="accent2">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6" name="TextBox 15">
            <a:extLst>
              <a:ext uri="{FF2B5EF4-FFF2-40B4-BE49-F238E27FC236}">
                <a16:creationId xmlns:a16="http://schemas.microsoft.com/office/drawing/2014/main" id="{8E7CB82C-546B-DB0F-3176-673E1A809869}"/>
              </a:ext>
            </a:extLst>
          </p:cNvPr>
          <p:cNvSpPr txBox="1"/>
          <p:nvPr/>
        </p:nvSpPr>
        <p:spPr>
          <a:xfrm>
            <a:off x="5069035" y="1917145"/>
            <a:ext cx="3372191" cy="338554"/>
          </a:xfrm>
          <a:prstGeom prst="rect">
            <a:avLst/>
          </a:prstGeom>
          <a:noFill/>
        </p:spPr>
        <p:txBody>
          <a:bodyPr wrap="square" rtlCol="0">
            <a:spAutoFit/>
          </a:bodyPr>
          <a:lstStyle/>
          <a:p>
            <a:r>
              <a:rPr lang="en-GB" sz="1600" dirty="0"/>
              <a:t>Text mining data set</a:t>
            </a:r>
            <a:endParaRPr lang="en-DE" sz="1600" dirty="0"/>
          </a:p>
        </p:txBody>
      </p:sp>
      <p:sp>
        <p:nvSpPr>
          <p:cNvPr id="18" name="TextBox 17">
            <a:extLst>
              <a:ext uri="{FF2B5EF4-FFF2-40B4-BE49-F238E27FC236}">
                <a16:creationId xmlns:a16="http://schemas.microsoft.com/office/drawing/2014/main" id="{CE6965CC-A82D-5577-2D08-F6AE445A32B1}"/>
              </a:ext>
            </a:extLst>
          </p:cNvPr>
          <p:cNvSpPr txBox="1"/>
          <p:nvPr/>
        </p:nvSpPr>
        <p:spPr>
          <a:xfrm>
            <a:off x="5203548" y="2309887"/>
            <a:ext cx="1148794" cy="276999"/>
          </a:xfrm>
          <a:prstGeom prst="rect">
            <a:avLst/>
          </a:prstGeom>
          <a:noFill/>
        </p:spPr>
        <p:txBody>
          <a:bodyPr wrap="square" rtlCol="0">
            <a:spAutoFit/>
          </a:bodyPr>
          <a:lstStyle/>
          <a:p>
            <a:r>
              <a:rPr lang="en-GB" sz="1200" u="sng" dirty="0" err="1">
                <a:solidFill>
                  <a:schemeClr val="accent1"/>
                </a:solidFill>
              </a:rPr>
              <a:t>long_language</a:t>
            </a:r>
            <a:endParaRPr lang="en-DE" sz="1200" u="sng" dirty="0">
              <a:solidFill>
                <a:schemeClr val="accent1"/>
              </a:solidFill>
            </a:endParaRPr>
          </a:p>
        </p:txBody>
      </p:sp>
      <p:sp>
        <p:nvSpPr>
          <p:cNvPr id="19" name="TextBox 18">
            <a:extLst>
              <a:ext uri="{FF2B5EF4-FFF2-40B4-BE49-F238E27FC236}">
                <a16:creationId xmlns:a16="http://schemas.microsoft.com/office/drawing/2014/main" id="{52074DCD-C4C5-C149-EF20-2607EFF1251F}"/>
              </a:ext>
            </a:extLst>
          </p:cNvPr>
          <p:cNvSpPr txBox="1"/>
          <p:nvPr/>
        </p:nvSpPr>
        <p:spPr>
          <a:xfrm>
            <a:off x="6811342" y="2316596"/>
            <a:ext cx="1148794" cy="276999"/>
          </a:xfrm>
          <a:prstGeom prst="rect">
            <a:avLst/>
          </a:prstGeom>
          <a:noFill/>
        </p:spPr>
        <p:txBody>
          <a:bodyPr wrap="square" rtlCol="0">
            <a:spAutoFit/>
          </a:bodyPr>
          <a:lstStyle/>
          <a:p>
            <a:r>
              <a:rPr lang="en-GB" sz="1200" u="sng" dirty="0">
                <a:solidFill>
                  <a:schemeClr val="accent1"/>
                </a:solidFill>
              </a:rPr>
              <a:t>descr2mine</a:t>
            </a:r>
            <a:endParaRPr lang="en-DE" sz="1200" u="sng" dirty="0">
              <a:solidFill>
                <a:schemeClr val="accent1"/>
              </a:solidFill>
            </a:endParaRPr>
          </a:p>
        </p:txBody>
      </p:sp>
      <p:sp>
        <p:nvSpPr>
          <p:cNvPr id="20" name="TextBox 19">
            <a:extLst>
              <a:ext uri="{FF2B5EF4-FFF2-40B4-BE49-F238E27FC236}">
                <a16:creationId xmlns:a16="http://schemas.microsoft.com/office/drawing/2014/main" id="{B86334D1-217D-BF73-35A4-0553726714E3}"/>
              </a:ext>
            </a:extLst>
          </p:cNvPr>
          <p:cNvSpPr txBox="1"/>
          <p:nvPr/>
        </p:nvSpPr>
        <p:spPr>
          <a:xfrm>
            <a:off x="4677336" y="2316597"/>
            <a:ext cx="1148794" cy="276999"/>
          </a:xfrm>
          <a:prstGeom prst="rect">
            <a:avLst/>
          </a:prstGeom>
          <a:noFill/>
        </p:spPr>
        <p:txBody>
          <a:bodyPr wrap="square" rtlCol="0">
            <a:spAutoFit/>
          </a:bodyPr>
          <a:lstStyle/>
          <a:p>
            <a:r>
              <a:rPr lang="en-GB" sz="1200" u="sng" dirty="0" err="1">
                <a:solidFill>
                  <a:schemeClr val="bg1">
                    <a:lumMod val="75000"/>
                  </a:schemeClr>
                </a:solidFill>
              </a:rPr>
              <a:t>text_id</a:t>
            </a:r>
            <a:endParaRPr lang="en-DE" sz="1200" u="sng" dirty="0">
              <a:solidFill>
                <a:schemeClr val="bg1">
                  <a:lumMod val="75000"/>
                </a:schemeClr>
              </a:solidFill>
            </a:endParaRPr>
          </a:p>
        </p:txBody>
      </p:sp>
      <p:sp>
        <p:nvSpPr>
          <p:cNvPr id="21" name="TextBox 20">
            <a:extLst>
              <a:ext uri="{FF2B5EF4-FFF2-40B4-BE49-F238E27FC236}">
                <a16:creationId xmlns:a16="http://schemas.microsoft.com/office/drawing/2014/main" id="{19F4776E-4810-4855-6F1A-33C0BF737552}"/>
              </a:ext>
            </a:extLst>
          </p:cNvPr>
          <p:cNvSpPr txBox="1"/>
          <p:nvPr/>
        </p:nvSpPr>
        <p:spPr>
          <a:xfrm>
            <a:off x="4677336" y="2591459"/>
            <a:ext cx="3110945" cy="1569660"/>
          </a:xfrm>
          <a:prstGeom prst="rect">
            <a:avLst/>
          </a:prstGeom>
          <a:noFill/>
        </p:spPr>
        <p:txBody>
          <a:bodyPr wrap="square" rtlCol="0">
            <a:spAutoFit/>
          </a:bodyPr>
          <a:lstStyle/>
          <a:p>
            <a:r>
              <a:rPr lang="en-US" sz="1200" dirty="0"/>
              <a:t>342ex           </a:t>
            </a:r>
            <a:r>
              <a:rPr lang="en-US" sz="1200" dirty="0" err="1"/>
              <a:t>en</a:t>
            </a:r>
            <a:r>
              <a:rPr lang="en-US" sz="1200" dirty="0"/>
              <a:t>                     TRUE       The last…</a:t>
            </a:r>
          </a:p>
          <a:p>
            <a:r>
              <a:rPr lang="en-US" sz="1200" dirty="0"/>
              <a:t>ee455           </a:t>
            </a:r>
            <a:r>
              <a:rPr lang="en-US" sz="1200" dirty="0" err="1"/>
              <a:t>en</a:t>
            </a:r>
            <a:r>
              <a:rPr lang="en-US" sz="1200" dirty="0"/>
              <a:t>                     TRUE       Building..</a:t>
            </a:r>
          </a:p>
          <a:p>
            <a:r>
              <a:rPr lang="en-US" sz="1200" dirty="0"/>
              <a:t>290r4            </a:t>
            </a:r>
            <a:r>
              <a:rPr lang="en-US" sz="1200" dirty="0" err="1"/>
              <a:t>en</a:t>
            </a:r>
            <a:r>
              <a:rPr lang="en-US" sz="1200" dirty="0"/>
              <a:t>                     FALSE      A land …</a:t>
            </a:r>
          </a:p>
          <a:p>
            <a:r>
              <a:rPr lang="en-US" sz="1200" dirty="0"/>
              <a:t>3345t            </a:t>
            </a:r>
            <a:r>
              <a:rPr lang="en-US" sz="1200" dirty="0" err="1"/>
              <a:t>en</a:t>
            </a:r>
            <a:r>
              <a:rPr lang="en-US" sz="1200" dirty="0"/>
              <a:t>                     FALSE      Mice…	</a:t>
            </a:r>
          </a:p>
          <a:p>
            <a:r>
              <a:rPr lang="en-US" sz="1200" dirty="0"/>
              <a:t>3369w          </a:t>
            </a:r>
            <a:r>
              <a:rPr lang="en-US" sz="1200" dirty="0" err="1"/>
              <a:t>en</a:t>
            </a:r>
            <a:r>
              <a:rPr lang="en-US" sz="1200" dirty="0"/>
              <a:t>                     FALSE       Sexual …</a:t>
            </a:r>
          </a:p>
          <a:p>
            <a:pPr lvl="1"/>
            <a:r>
              <a:rPr lang="en-US" sz="1200" dirty="0"/>
              <a:t>	     :</a:t>
            </a:r>
          </a:p>
          <a:p>
            <a:pPr lvl="1"/>
            <a:r>
              <a:rPr lang="en-US" sz="1200" dirty="0"/>
              <a:t>	     :  </a:t>
            </a:r>
          </a:p>
          <a:p>
            <a:pPr lvl="2"/>
            <a:r>
              <a:rPr lang="en-US" sz="1200" dirty="0"/>
              <a:t>   </a:t>
            </a:r>
          </a:p>
        </p:txBody>
      </p:sp>
      <p:sp>
        <p:nvSpPr>
          <p:cNvPr id="25" name="TextBox 24">
            <a:extLst>
              <a:ext uri="{FF2B5EF4-FFF2-40B4-BE49-F238E27FC236}">
                <a16:creationId xmlns:a16="http://schemas.microsoft.com/office/drawing/2014/main" id="{7E6D7A86-AE34-7E7C-C31E-35C5CDCA5773}"/>
              </a:ext>
            </a:extLst>
          </p:cNvPr>
          <p:cNvSpPr txBox="1"/>
          <p:nvPr/>
        </p:nvSpPr>
        <p:spPr>
          <a:xfrm>
            <a:off x="1643319" y="2473729"/>
            <a:ext cx="1148794" cy="276999"/>
          </a:xfrm>
          <a:prstGeom prst="rect">
            <a:avLst/>
          </a:prstGeom>
          <a:noFill/>
        </p:spPr>
        <p:txBody>
          <a:bodyPr wrap="square" rtlCol="0">
            <a:spAutoFit/>
          </a:bodyPr>
          <a:lstStyle/>
          <a:p>
            <a:r>
              <a:rPr lang="en-GB" sz="1200" u="sng" dirty="0">
                <a:solidFill>
                  <a:schemeClr val="accent1"/>
                </a:solidFill>
              </a:rPr>
              <a:t>statistics</a:t>
            </a:r>
            <a:endParaRPr lang="en-DE" sz="1200" u="sng" dirty="0">
              <a:solidFill>
                <a:schemeClr val="accent1"/>
              </a:solidFill>
            </a:endParaRPr>
          </a:p>
        </p:txBody>
      </p:sp>
      <p:sp>
        <p:nvSpPr>
          <p:cNvPr id="26" name="TextBox 25">
            <a:extLst>
              <a:ext uri="{FF2B5EF4-FFF2-40B4-BE49-F238E27FC236}">
                <a16:creationId xmlns:a16="http://schemas.microsoft.com/office/drawing/2014/main" id="{6B6E2237-3747-1443-A69E-F6161632D966}"/>
              </a:ext>
            </a:extLst>
          </p:cNvPr>
          <p:cNvSpPr txBox="1"/>
          <p:nvPr/>
        </p:nvSpPr>
        <p:spPr>
          <a:xfrm>
            <a:off x="6180734" y="2313584"/>
            <a:ext cx="1148794" cy="276999"/>
          </a:xfrm>
          <a:prstGeom prst="rect">
            <a:avLst/>
          </a:prstGeom>
          <a:noFill/>
        </p:spPr>
        <p:txBody>
          <a:bodyPr wrap="square" rtlCol="0">
            <a:spAutoFit/>
          </a:bodyPr>
          <a:lstStyle/>
          <a:p>
            <a:r>
              <a:rPr lang="en-GB" sz="1200" u="sng" dirty="0">
                <a:solidFill>
                  <a:schemeClr val="accent1"/>
                </a:solidFill>
              </a:rPr>
              <a:t>statistics</a:t>
            </a:r>
            <a:endParaRPr lang="en-DE" sz="1200" u="sng" dirty="0">
              <a:solidFill>
                <a:schemeClr val="accent1"/>
              </a:solidFill>
            </a:endParaRPr>
          </a:p>
        </p:txBody>
      </p:sp>
      <p:sp>
        <p:nvSpPr>
          <p:cNvPr id="27" name="TextBox 26">
            <a:extLst>
              <a:ext uri="{FF2B5EF4-FFF2-40B4-BE49-F238E27FC236}">
                <a16:creationId xmlns:a16="http://schemas.microsoft.com/office/drawing/2014/main" id="{15763B9B-48F0-E89F-4EA0-080F79A51E74}"/>
              </a:ext>
            </a:extLst>
          </p:cNvPr>
          <p:cNvSpPr txBox="1"/>
          <p:nvPr/>
        </p:nvSpPr>
        <p:spPr>
          <a:xfrm>
            <a:off x="9605311" y="1337138"/>
            <a:ext cx="3372191" cy="400110"/>
          </a:xfrm>
          <a:prstGeom prst="rect">
            <a:avLst/>
          </a:prstGeom>
          <a:noFill/>
        </p:spPr>
        <p:txBody>
          <a:bodyPr wrap="square" rtlCol="0">
            <a:spAutoFit/>
          </a:bodyPr>
          <a:lstStyle/>
          <a:p>
            <a:r>
              <a:rPr lang="en-GB" sz="2000" dirty="0"/>
              <a:t>Text mining </a:t>
            </a:r>
            <a:endParaRPr lang="en-DE" sz="2000"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5B39573-A808-0B84-F294-627FC04D7697}"/>
                  </a:ext>
                </a:extLst>
              </p:cNvPr>
              <p:cNvSpPr txBox="1"/>
              <p:nvPr/>
            </p:nvSpPr>
            <p:spPr>
              <a:xfrm>
                <a:off x="8224443" y="1765166"/>
                <a:ext cx="4017110" cy="4872616"/>
              </a:xfrm>
              <a:prstGeom prst="rect">
                <a:avLst/>
              </a:prstGeom>
              <a:noFill/>
            </p:spPr>
            <p:txBody>
              <a:bodyPr wrap="square" rtlCol="0">
                <a:spAutoFit/>
              </a:bodyPr>
              <a:lstStyle/>
              <a:p>
                <a:pPr marL="342900" indent="-342900">
                  <a:buFont typeface="+mj-lt"/>
                  <a:buAutoNum type="arabicPeriod"/>
                </a:pPr>
                <a:r>
                  <a:rPr lang="en-US" sz="1600" b="1" dirty="0">
                    <a:solidFill>
                      <a:schemeClr val="accent2"/>
                    </a:solidFill>
                    <a:latin typeface="+mj-lt"/>
                  </a:rPr>
                  <a:t>Construct learning and prediction set: </a:t>
                </a:r>
                <a:r>
                  <a:rPr lang="en-US" sz="1600" dirty="0">
                    <a:solidFill>
                      <a:schemeClr val="accent2"/>
                    </a:solidFill>
                    <a:latin typeface="+mj-lt"/>
                  </a:rPr>
                  <a:t>    </a:t>
                </a:r>
                <a:r>
                  <a:rPr lang="en-US" sz="1500" dirty="0">
                    <a:solidFill>
                      <a:schemeClr val="accent2"/>
                    </a:solidFill>
                    <a:latin typeface="+mj-lt"/>
                  </a:rPr>
                  <a:t>learning set with 50% TRUE, 50% randomly chosen FALSE projects, rest as prediction set</a:t>
                </a:r>
              </a:p>
              <a:p>
                <a:pPr marL="342900" indent="-342900">
                  <a:buFont typeface="+mj-lt"/>
                  <a:buAutoNum type="arabicPeriod"/>
                </a:pPr>
                <a:r>
                  <a:rPr lang="en-US" sz="1600" b="1" dirty="0">
                    <a:solidFill>
                      <a:schemeClr val="accent2"/>
                    </a:solidFill>
                    <a:latin typeface="+mj-lt"/>
                  </a:rPr>
                  <a:t>Clean and lemmatize descr2mine</a:t>
                </a:r>
                <a:endParaRPr lang="en-US" sz="1600" dirty="0">
                  <a:solidFill>
                    <a:schemeClr val="accent2"/>
                  </a:solidFill>
                  <a:latin typeface="+mj-lt"/>
                </a:endParaRPr>
              </a:p>
              <a:p>
                <a:pPr marL="342900" indent="-342900">
                  <a:buFont typeface="+mj-lt"/>
                  <a:buAutoNum type="arabicPeriod"/>
                </a:pPr>
                <a:r>
                  <a:rPr lang="en-US" sz="1600" b="1" dirty="0">
                    <a:solidFill>
                      <a:schemeClr val="accent2"/>
                    </a:solidFill>
                    <a:latin typeface="+mj-lt"/>
                  </a:rPr>
                  <a:t>Create DTM matrices: </a:t>
                </a:r>
                <a:r>
                  <a:rPr lang="en-US" sz="1600" dirty="0">
                    <a:solidFill>
                      <a:schemeClr val="accent2"/>
                    </a:solidFill>
                    <a:latin typeface="+mj-lt"/>
                  </a:rPr>
                  <a:t> </a:t>
                </a:r>
              </a:p>
              <a:p>
                <a:r>
                  <a:rPr lang="en-US" sz="1600" b="1" dirty="0">
                    <a:solidFill>
                      <a:schemeClr val="accent2"/>
                    </a:solidFill>
                    <a:latin typeface="+mj-lt"/>
                  </a:rPr>
                  <a:t>         </a:t>
                </a:r>
                <a:r>
                  <a:rPr lang="en-US" sz="1500" dirty="0">
                    <a:solidFill>
                      <a:schemeClr val="accent2"/>
                    </a:solidFill>
                    <a:latin typeface="+mj-lt"/>
                  </a:rPr>
                  <a:t>3.1 Split up learning set into 80% training     </a:t>
                </a:r>
              </a:p>
              <a:p>
                <a:r>
                  <a:rPr lang="en-US" sz="1500" dirty="0">
                    <a:solidFill>
                      <a:schemeClr val="accent2"/>
                    </a:solidFill>
                    <a:latin typeface="+mj-lt"/>
                  </a:rPr>
                  <a:t>                data, 20% testing data</a:t>
                </a:r>
              </a:p>
              <a:p>
                <a:r>
                  <a:rPr lang="en-US" sz="1500" b="1" dirty="0">
                    <a:solidFill>
                      <a:schemeClr val="accent2"/>
                    </a:solidFill>
                    <a:latin typeface="+mj-lt"/>
                  </a:rPr>
                  <a:t>         </a:t>
                </a:r>
                <a:r>
                  <a:rPr lang="en-US" sz="1500" dirty="0">
                    <a:solidFill>
                      <a:schemeClr val="accent2"/>
                    </a:solidFill>
                    <a:latin typeface="+mj-lt"/>
                  </a:rPr>
                  <a:t>3.2 Create training DTM </a:t>
                </a:r>
              </a:p>
              <a:p>
                <a:r>
                  <a:rPr lang="en-US" sz="1500" b="1" dirty="0">
                    <a:solidFill>
                      <a:schemeClr val="accent2"/>
                    </a:solidFill>
                    <a:latin typeface="+mj-lt"/>
                  </a:rPr>
                  <a:t>         </a:t>
                </a:r>
                <a:r>
                  <a:rPr lang="en-US" sz="1500" dirty="0">
                    <a:solidFill>
                      <a:schemeClr val="accent2"/>
                    </a:solidFill>
                    <a:latin typeface="+mj-lt"/>
                  </a:rPr>
                  <a:t>3.3 Create test &amp; prediction DTM with terms  </a:t>
                </a:r>
              </a:p>
              <a:p>
                <a:r>
                  <a:rPr lang="en-US" sz="1500" dirty="0">
                    <a:solidFill>
                      <a:schemeClr val="accent2"/>
                    </a:solidFill>
                    <a:latin typeface="+mj-lt"/>
                  </a:rPr>
                  <a:t>                that appear in training set</a:t>
                </a:r>
                <a:r>
                  <a:rPr lang="en-US" sz="1600" b="1" dirty="0">
                    <a:solidFill>
                      <a:schemeClr val="accent2"/>
                    </a:solidFill>
                    <a:latin typeface="+mj-lt"/>
                  </a:rPr>
                  <a:t>	</a:t>
                </a:r>
              </a:p>
              <a:p>
                <a:pPr marL="342900" indent="-342900">
                  <a:buFont typeface="+mj-lt"/>
                  <a:buAutoNum type="arabicPeriod" startAt="4"/>
                </a:pPr>
                <a:r>
                  <a:rPr lang="en-US" sz="1600" b="1" dirty="0">
                    <a:solidFill>
                      <a:schemeClr val="accent2"/>
                    </a:solidFill>
                    <a:latin typeface="+mj-lt"/>
                  </a:rPr>
                  <a:t>Train the </a:t>
                </a:r>
                <a:r>
                  <a:rPr lang="en-US" sz="1600" b="1" dirty="0" err="1">
                    <a:solidFill>
                      <a:schemeClr val="accent2"/>
                    </a:solidFill>
                    <a:latin typeface="+mj-lt"/>
                  </a:rPr>
                  <a:t>XGBoost</a:t>
                </a:r>
                <a:r>
                  <a:rPr lang="en-US" sz="1600" b="1" dirty="0">
                    <a:solidFill>
                      <a:schemeClr val="accent2"/>
                    </a:solidFill>
                    <a:latin typeface="+mj-lt"/>
                  </a:rPr>
                  <a:t> model </a:t>
                </a:r>
              </a:p>
              <a:p>
                <a:pPr marL="342900" indent="-342900">
                  <a:buFont typeface="+mj-lt"/>
                  <a:buAutoNum type="arabicPeriod" startAt="4"/>
                </a:pPr>
                <a:r>
                  <a:rPr lang="en-US" sz="1600" b="1" dirty="0">
                    <a:solidFill>
                      <a:schemeClr val="accent2"/>
                    </a:solidFill>
                    <a:latin typeface="+mj-lt"/>
                  </a:rPr>
                  <a:t>Test and predict the </a:t>
                </a:r>
                <a:r>
                  <a:rPr lang="en-US" sz="1600" b="1" dirty="0" err="1">
                    <a:solidFill>
                      <a:schemeClr val="accent2"/>
                    </a:solidFill>
                    <a:latin typeface="+mj-lt"/>
                  </a:rPr>
                  <a:t>XGBoost</a:t>
                </a:r>
                <a:r>
                  <a:rPr lang="en-US" sz="1600" b="1" dirty="0">
                    <a:solidFill>
                      <a:schemeClr val="accent2"/>
                    </a:solidFill>
                    <a:latin typeface="+mj-lt"/>
                  </a:rPr>
                  <a:t> model: </a:t>
                </a:r>
                <a:r>
                  <a:rPr lang="en-US" sz="1500" dirty="0">
                    <a:solidFill>
                      <a:schemeClr val="accent2"/>
                    </a:solidFill>
                    <a:latin typeface="+mj-lt"/>
                  </a:rPr>
                  <a:t>every project in the prediction set is assigned a probability </a:t>
                </a:r>
                <a14:m>
                  <m:oMath xmlns:m="http://schemas.openxmlformats.org/officeDocument/2006/math">
                    <m:sSub>
                      <m:sSubPr>
                        <m:ctrlPr>
                          <a:rPr lang="en-US" sz="1600" i="1" smtClean="0">
                            <a:solidFill>
                              <a:schemeClr val="accent2"/>
                            </a:solidFill>
                            <a:latin typeface="Cambria Math" panose="02040503050406030204" pitchFamily="18" charset="0"/>
                          </a:rPr>
                        </m:ctrlPr>
                      </m:sSubPr>
                      <m:e>
                        <m:r>
                          <a:rPr lang="en-US" sz="1600" b="0" i="1" smtClean="0">
                            <a:solidFill>
                              <a:schemeClr val="accent2"/>
                            </a:solidFill>
                            <a:latin typeface="Cambria Math" panose="02040503050406030204" pitchFamily="18" charset="0"/>
                          </a:rPr>
                          <m:t>𝑝</m:t>
                        </m:r>
                      </m:e>
                      <m:sub>
                        <m:r>
                          <a:rPr lang="en-US" sz="1600" b="0" i="1" smtClean="0">
                            <a:solidFill>
                              <a:schemeClr val="accent2"/>
                            </a:solidFill>
                            <a:latin typeface="Cambria Math" panose="02040503050406030204" pitchFamily="18" charset="0"/>
                          </a:rPr>
                          <m:t>𝑠𝑡𝑎𝑡</m:t>
                        </m:r>
                      </m:sub>
                    </m:sSub>
                    <m:r>
                      <a:rPr lang="en-US" sz="1600" b="0" i="1" smtClean="0">
                        <a:solidFill>
                          <a:schemeClr val="accent2"/>
                        </a:solidFill>
                        <a:latin typeface="Cambria Math" panose="02040503050406030204" pitchFamily="18" charset="0"/>
                        <a:ea typeface="Cambria Math" panose="02040503050406030204" pitchFamily="18" charset="0"/>
                      </a:rPr>
                      <m:t> </m:t>
                    </m:r>
                  </m:oMath>
                </a14:m>
                <a:r>
                  <a:rPr lang="en-US" sz="1500" dirty="0">
                    <a:solidFill>
                      <a:schemeClr val="accent2"/>
                    </a:solidFill>
                    <a:latin typeface="+mj-lt"/>
                  </a:rPr>
                  <a:t>that it is a statistical project        -&gt; if above 0.9, it is classified as statistical</a:t>
                </a:r>
                <a:r>
                  <a:rPr lang="en-US" sz="1600" dirty="0">
                    <a:solidFill>
                      <a:schemeClr val="accent2"/>
                    </a:solidFill>
                    <a:latin typeface="+mj-lt"/>
                  </a:rPr>
                  <a:t> </a:t>
                </a:r>
              </a:p>
              <a:p>
                <a:pPr marL="342900" indent="-342900">
                  <a:buFont typeface="+mj-lt"/>
                  <a:buAutoNum type="arabicPeriod" startAt="4"/>
                </a:pPr>
                <a:r>
                  <a:rPr lang="en-US" sz="1600" b="1" dirty="0">
                    <a:solidFill>
                      <a:schemeClr val="accent2"/>
                    </a:solidFill>
                    <a:latin typeface="+mj-lt"/>
                  </a:rPr>
                  <a:t>Iterate step 1-5. for learning set robustness: </a:t>
                </a:r>
                <a:r>
                  <a:rPr lang="en-US" sz="1500" dirty="0">
                    <a:solidFill>
                      <a:schemeClr val="accent2"/>
                    </a:solidFill>
                    <a:latin typeface="+mj-lt"/>
                  </a:rPr>
                  <a:t>since 50% as FALSE marked projects are included in the training set, reconstruct learning set with highly improbable stat. projects with</a:t>
                </a:r>
                <a:r>
                  <a:rPr lang="en-US" sz="1600" dirty="0">
                    <a:solidFill>
                      <a:schemeClr val="accent2"/>
                    </a:solidFill>
                    <a:latin typeface="+mj-lt"/>
                  </a:rPr>
                  <a:t> </a:t>
                </a:r>
                <a14:m>
                  <m:oMath xmlns:m="http://schemas.openxmlformats.org/officeDocument/2006/math">
                    <m:sSub>
                      <m:sSubPr>
                        <m:ctrlPr>
                          <a:rPr lang="en-US" sz="1400" i="1" smtClean="0">
                            <a:solidFill>
                              <a:schemeClr val="accent2"/>
                            </a:solidFill>
                            <a:latin typeface="Cambria Math" panose="02040503050406030204" pitchFamily="18" charset="0"/>
                          </a:rPr>
                        </m:ctrlPr>
                      </m:sSubPr>
                      <m:e>
                        <m:r>
                          <a:rPr lang="en-US" sz="1400" b="0" i="1" smtClean="0">
                            <a:solidFill>
                              <a:schemeClr val="accent2"/>
                            </a:solidFill>
                            <a:latin typeface="Cambria Math" panose="02040503050406030204" pitchFamily="18" charset="0"/>
                          </a:rPr>
                          <m:t>𝑝</m:t>
                        </m:r>
                      </m:e>
                      <m:sub>
                        <m:r>
                          <a:rPr lang="en-US" sz="1400" b="0" i="1" smtClean="0">
                            <a:solidFill>
                              <a:schemeClr val="accent2"/>
                            </a:solidFill>
                            <a:latin typeface="Cambria Math" panose="02040503050406030204" pitchFamily="18" charset="0"/>
                          </a:rPr>
                          <m:t>𝑠𝑡𝑎𝑡</m:t>
                        </m:r>
                      </m:sub>
                    </m:sSub>
                    <m:r>
                      <a:rPr lang="en-US" sz="1400" b="0" i="1" smtClean="0">
                        <a:solidFill>
                          <a:schemeClr val="accent2"/>
                        </a:solidFill>
                        <a:latin typeface="Cambria Math" panose="02040503050406030204" pitchFamily="18" charset="0"/>
                      </a:rPr>
                      <m:t> </m:t>
                    </m:r>
                    <m:r>
                      <a:rPr lang="en-US" sz="1400" b="0" i="1" smtClean="0">
                        <a:solidFill>
                          <a:schemeClr val="accent2"/>
                        </a:solidFill>
                        <a:latin typeface="Cambria Math" panose="02040503050406030204" pitchFamily="18" charset="0"/>
                        <a:ea typeface="Cambria Math" panose="02040503050406030204" pitchFamily="18" charset="0"/>
                      </a:rPr>
                      <m:t>≤0.3</m:t>
                    </m:r>
                  </m:oMath>
                </a14:m>
                <a:endParaRPr lang="en-US" sz="1600" b="1" dirty="0">
                  <a:solidFill>
                    <a:schemeClr val="accent2"/>
                  </a:solidFill>
                  <a:latin typeface="+mj-lt"/>
                </a:endParaRPr>
              </a:p>
            </p:txBody>
          </p:sp>
        </mc:Choice>
        <mc:Fallback xmlns="">
          <p:sp>
            <p:nvSpPr>
              <p:cNvPr id="29" name="TextBox 28">
                <a:extLst>
                  <a:ext uri="{FF2B5EF4-FFF2-40B4-BE49-F238E27FC236}">
                    <a16:creationId xmlns:a16="http://schemas.microsoft.com/office/drawing/2014/main" id="{C5B39573-A808-0B84-F294-627FC04D7697}"/>
                  </a:ext>
                </a:extLst>
              </p:cNvPr>
              <p:cNvSpPr txBox="1">
                <a:spLocks noRot="1" noChangeAspect="1" noMove="1" noResize="1" noEditPoints="1" noAdjustHandles="1" noChangeArrowheads="1" noChangeShapeType="1" noTextEdit="1"/>
              </p:cNvSpPr>
              <p:nvPr/>
            </p:nvSpPr>
            <p:spPr>
              <a:xfrm>
                <a:off x="8224443" y="1765166"/>
                <a:ext cx="4017110" cy="4872616"/>
              </a:xfrm>
              <a:prstGeom prst="rect">
                <a:avLst/>
              </a:prstGeom>
              <a:blipFill>
                <a:blip r:embed="rId3"/>
                <a:stretch>
                  <a:fillRect l="-759" t="-375" r="-6525" b="-626"/>
                </a:stretch>
              </a:blipFill>
            </p:spPr>
            <p:txBody>
              <a:bodyPr/>
              <a:lstStyle/>
              <a:p>
                <a:r>
                  <a:rPr lang="en-DE">
                    <a:noFill/>
                  </a:rPr>
                  <a:t> </a:t>
                </a:r>
              </a:p>
            </p:txBody>
          </p:sp>
        </mc:Fallback>
      </mc:AlternateContent>
      <p:sp>
        <p:nvSpPr>
          <p:cNvPr id="30" name="TextBox 29">
            <a:extLst>
              <a:ext uri="{FF2B5EF4-FFF2-40B4-BE49-F238E27FC236}">
                <a16:creationId xmlns:a16="http://schemas.microsoft.com/office/drawing/2014/main" id="{89A18E9C-F04B-0A65-69E4-F7F201A1C444}"/>
              </a:ext>
            </a:extLst>
          </p:cNvPr>
          <p:cNvSpPr txBox="1"/>
          <p:nvPr/>
        </p:nvSpPr>
        <p:spPr>
          <a:xfrm>
            <a:off x="360296" y="6374910"/>
            <a:ext cx="3127351" cy="461665"/>
          </a:xfrm>
          <a:prstGeom prst="rect">
            <a:avLst/>
          </a:prstGeom>
          <a:noFill/>
        </p:spPr>
        <p:txBody>
          <a:bodyPr wrap="square" rtlCol="0">
            <a:spAutoFit/>
          </a:bodyPr>
          <a:lstStyle/>
          <a:p>
            <a:r>
              <a:rPr lang="en-US" sz="1200" dirty="0">
                <a:solidFill>
                  <a:schemeClr val="accent2"/>
                </a:solidFill>
                <a:latin typeface="+mj-lt"/>
              </a:rPr>
              <a:t>*currently only done for		       </a:t>
            </a:r>
          </a:p>
          <a:p>
            <a:r>
              <a:rPr lang="en-US" sz="1200" dirty="0">
                <a:solidFill>
                  <a:schemeClr val="accent2"/>
                </a:solidFill>
                <a:latin typeface="+mj-lt"/>
              </a:rPr>
              <a:t>  200 </a:t>
            </a:r>
            <a:r>
              <a:rPr lang="en-US" sz="1200" dirty="0" err="1">
                <a:solidFill>
                  <a:schemeClr val="accent2"/>
                </a:solidFill>
                <a:latin typeface="+mj-lt"/>
              </a:rPr>
              <a:t>en</a:t>
            </a:r>
            <a:r>
              <a:rPr lang="en-US" sz="1200" dirty="0">
                <a:solidFill>
                  <a:schemeClr val="accent2"/>
                </a:solidFill>
                <a:latin typeface="+mj-lt"/>
              </a:rPr>
              <a:t> projects</a:t>
            </a:r>
            <a:endParaRPr lang="en-DE" sz="1100" dirty="0">
              <a:solidFill>
                <a:schemeClr val="accent2"/>
              </a:solidFill>
              <a:latin typeface="+mj-lt"/>
            </a:endParaRPr>
          </a:p>
        </p:txBody>
      </p:sp>
      <p:cxnSp>
        <p:nvCxnSpPr>
          <p:cNvPr id="32" name="Connector: Curved 31">
            <a:extLst>
              <a:ext uri="{FF2B5EF4-FFF2-40B4-BE49-F238E27FC236}">
                <a16:creationId xmlns:a16="http://schemas.microsoft.com/office/drawing/2014/main" id="{968302A7-D328-3919-9453-1D86B13BEA1F}"/>
              </a:ext>
            </a:extLst>
          </p:cNvPr>
          <p:cNvCxnSpPr>
            <a:cxnSpLocks/>
            <a:stCxn id="19" idx="0"/>
          </p:cNvCxnSpPr>
          <p:nvPr/>
        </p:nvCxnSpPr>
        <p:spPr>
          <a:xfrm rot="5400000" flipH="1" flipV="1">
            <a:off x="7632793" y="1366386"/>
            <a:ext cx="703156" cy="1197264"/>
          </a:xfrm>
          <a:prstGeom prst="curvedConnector2">
            <a:avLst/>
          </a:prstGeom>
          <a:solidFill>
            <a:srgbClr val="000000">
              <a:alpha val="5000"/>
            </a:srgbClr>
          </a:solidFill>
          <a:ln w="18000">
            <a:solidFill>
              <a:srgbClr val="000000"/>
            </a:solidFill>
            <a:tailEnd type="arrow"/>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36909C1F-AA9E-3E3F-A633-0CA851A4D637}"/>
              </a:ext>
            </a:extLst>
          </p:cNvPr>
          <p:cNvSpPr/>
          <p:nvPr/>
        </p:nvSpPr>
        <p:spPr>
          <a:xfrm>
            <a:off x="4684788" y="2637997"/>
            <a:ext cx="3049981" cy="744697"/>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Rectangle 33">
            <a:extLst>
              <a:ext uri="{FF2B5EF4-FFF2-40B4-BE49-F238E27FC236}">
                <a16:creationId xmlns:a16="http://schemas.microsoft.com/office/drawing/2014/main" id="{378089DD-28C9-7B76-97C7-F4FC4FC0DEF0}"/>
              </a:ext>
            </a:extLst>
          </p:cNvPr>
          <p:cNvSpPr/>
          <p:nvPr/>
        </p:nvSpPr>
        <p:spPr>
          <a:xfrm>
            <a:off x="4684788" y="3413437"/>
            <a:ext cx="3049981" cy="109398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5" name="TextBox 34">
            <a:extLst>
              <a:ext uri="{FF2B5EF4-FFF2-40B4-BE49-F238E27FC236}">
                <a16:creationId xmlns:a16="http://schemas.microsoft.com/office/drawing/2014/main" id="{E697F12C-E7A6-DB2A-B42B-953D13522715}"/>
              </a:ext>
            </a:extLst>
          </p:cNvPr>
          <p:cNvSpPr txBox="1"/>
          <p:nvPr/>
        </p:nvSpPr>
        <p:spPr>
          <a:xfrm>
            <a:off x="7700688" y="2914286"/>
            <a:ext cx="2460347" cy="261610"/>
          </a:xfrm>
          <a:prstGeom prst="rect">
            <a:avLst/>
          </a:prstGeom>
          <a:noFill/>
        </p:spPr>
        <p:txBody>
          <a:bodyPr wrap="square" rtlCol="0">
            <a:spAutoFit/>
          </a:bodyPr>
          <a:lstStyle/>
          <a:p>
            <a:r>
              <a:rPr lang="en-GB" sz="1100" dirty="0">
                <a:solidFill>
                  <a:schemeClr val="bg1"/>
                </a:solidFill>
              </a:rPr>
              <a:t>learning set </a:t>
            </a:r>
            <a:endParaRPr lang="en-DE" sz="1100" dirty="0">
              <a:solidFill>
                <a:schemeClr val="bg1"/>
              </a:solidFill>
            </a:endParaRPr>
          </a:p>
        </p:txBody>
      </p:sp>
      <p:sp>
        <p:nvSpPr>
          <p:cNvPr id="36" name="TextBox 35">
            <a:extLst>
              <a:ext uri="{FF2B5EF4-FFF2-40B4-BE49-F238E27FC236}">
                <a16:creationId xmlns:a16="http://schemas.microsoft.com/office/drawing/2014/main" id="{88686AE5-3BF2-6019-3318-3B7415B98A56}"/>
              </a:ext>
            </a:extLst>
          </p:cNvPr>
          <p:cNvSpPr txBox="1"/>
          <p:nvPr/>
        </p:nvSpPr>
        <p:spPr>
          <a:xfrm>
            <a:off x="7693011" y="3829624"/>
            <a:ext cx="2460347" cy="261610"/>
          </a:xfrm>
          <a:prstGeom prst="rect">
            <a:avLst/>
          </a:prstGeom>
          <a:noFill/>
        </p:spPr>
        <p:txBody>
          <a:bodyPr wrap="square" rtlCol="0">
            <a:spAutoFit/>
          </a:bodyPr>
          <a:lstStyle/>
          <a:p>
            <a:r>
              <a:rPr lang="en-GB" sz="1100" dirty="0"/>
              <a:t>prediction set</a:t>
            </a:r>
            <a:endParaRPr lang="en-DE" sz="1100" dirty="0"/>
          </a:p>
        </p:txBody>
      </p:sp>
      <p:sp>
        <p:nvSpPr>
          <p:cNvPr id="45" name="Rectangle 44">
            <a:extLst>
              <a:ext uri="{FF2B5EF4-FFF2-40B4-BE49-F238E27FC236}">
                <a16:creationId xmlns:a16="http://schemas.microsoft.com/office/drawing/2014/main" id="{C40FC61E-9897-7BF8-D2CE-6AFC7BFD6C87}"/>
              </a:ext>
            </a:extLst>
          </p:cNvPr>
          <p:cNvSpPr/>
          <p:nvPr/>
        </p:nvSpPr>
        <p:spPr>
          <a:xfrm>
            <a:off x="4437227" y="4999079"/>
            <a:ext cx="3003221" cy="1722611"/>
          </a:xfrm>
          <a:prstGeom prst="rect">
            <a:avLst/>
          </a:prstGeom>
          <a:solidFill>
            <a:schemeClr val="accent1">
              <a:lumMod val="25000"/>
              <a:lumOff val="75000"/>
            </a:schemeClr>
          </a:solidFill>
          <a:ln>
            <a:solidFill>
              <a:schemeClr val="accent2">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C946AFE1-1667-07DA-0CC3-580E6627C605}"/>
                  </a:ext>
                </a:extLst>
              </p:cNvPr>
              <p:cNvSpPr txBox="1"/>
              <p:nvPr/>
            </p:nvSpPr>
            <p:spPr>
              <a:xfrm>
                <a:off x="5435191" y="5014988"/>
                <a:ext cx="1148794"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solidFill>
                                <a:schemeClr val="accent1"/>
                              </a:solidFill>
                              <a:latin typeface="Cambria Math" panose="02040503050406030204" pitchFamily="18" charset="0"/>
                            </a:rPr>
                          </m:ctrlPr>
                        </m:sSubPr>
                        <m:e>
                          <m:r>
                            <a:rPr lang="en-US" sz="1200" b="0" i="1" smtClean="0">
                              <a:solidFill>
                                <a:schemeClr val="accent1"/>
                              </a:solidFill>
                              <a:latin typeface="Cambria Math" panose="02040503050406030204" pitchFamily="18" charset="0"/>
                            </a:rPr>
                            <m:t>𝑝</m:t>
                          </m:r>
                        </m:e>
                        <m:sub>
                          <m:r>
                            <a:rPr lang="en-US" sz="1200" b="0" i="1" smtClean="0">
                              <a:solidFill>
                                <a:schemeClr val="accent1"/>
                              </a:solidFill>
                              <a:latin typeface="Cambria Math" panose="02040503050406030204" pitchFamily="18" charset="0"/>
                            </a:rPr>
                            <m:t>𝑠𝑡𝑎𝑡</m:t>
                          </m:r>
                        </m:sub>
                      </m:sSub>
                      <m:r>
                        <a:rPr lang="en-US" sz="1200" b="0" i="1" smtClean="0">
                          <a:solidFill>
                            <a:schemeClr val="accent1"/>
                          </a:solidFill>
                          <a:latin typeface="Cambria Math" panose="02040503050406030204" pitchFamily="18" charset="0"/>
                        </a:rPr>
                        <m:t> </m:t>
                      </m:r>
                    </m:oMath>
                  </m:oMathPara>
                </a14:m>
                <a:endParaRPr lang="en-DE" sz="1200" u="sng" dirty="0">
                  <a:solidFill>
                    <a:schemeClr val="accent1"/>
                  </a:solidFill>
                </a:endParaRPr>
              </a:p>
            </p:txBody>
          </p:sp>
        </mc:Choice>
        <mc:Fallback xmlns="">
          <p:sp>
            <p:nvSpPr>
              <p:cNvPr id="47" name="TextBox 46">
                <a:extLst>
                  <a:ext uri="{FF2B5EF4-FFF2-40B4-BE49-F238E27FC236}">
                    <a16:creationId xmlns:a16="http://schemas.microsoft.com/office/drawing/2014/main" id="{C946AFE1-1667-07DA-0CC3-580E6627C605}"/>
                  </a:ext>
                </a:extLst>
              </p:cNvPr>
              <p:cNvSpPr txBox="1">
                <a:spLocks noRot="1" noChangeAspect="1" noMove="1" noResize="1" noEditPoints="1" noAdjustHandles="1" noChangeArrowheads="1" noChangeShapeType="1" noTextEdit="1"/>
              </p:cNvSpPr>
              <p:nvPr/>
            </p:nvSpPr>
            <p:spPr>
              <a:xfrm>
                <a:off x="5435191" y="5014988"/>
                <a:ext cx="1148794" cy="276999"/>
              </a:xfrm>
              <a:prstGeom prst="rect">
                <a:avLst/>
              </a:prstGeom>
              <a:blipFill>
                <a:blip r:embed="rId4"/>
                <a:stretch>
                  <a:fillRect/>
                </a:stretch>
              </a:blipFill>
            </p:spPr>
            <p:txBody>
              <a:bodyPr/>
              <a:lstStyle/>
              <a:p>
                <a:r>
                  <a:rPr lang="en-DE">
                    <a:noFill/>
                  </a:rPr>
                  <a:t> </a:t>
                </a:r>
              </a:p>
            </p:txBody>
          </p:sp>
        </mc:Fallback>
      </mc:AlternateContent>
      <p:sp>
        <p:nvSpPr>
          <p:cNvPr id="48" name="TextBox 47">
            <a:extLst>
              <a:ext uri="{FF2B5EF4-FFF2-40B4-BE49-F238E27FC236}">
                <a16:creationId xmlns:a16="http://schemas.microsoft.com/office/drawing/2014/main" id="{A8EAED16-4DA5-F4EA-1D8E-AF7336D1877D}"/>
              </a:ext>
            </a:extLst>
          </p:cNvPr>
          <p:cNvSpPr txBox="1"/>
          <p:nvPr/>
        </p:nvSpPr>
        <p:spPr>
          <a:xfrm>
            <a:off x="4451878" y="5023847"/>
            <a:ext cx="1148794" cy="276999"/>
          </a:xfrm>
          <a:prstGeom prst="rect">
            <a:avLst/>
          </a:prstGeom>
          <a:noFill/>
        </p:spPr>
        <p:txBody>
          <a:bodyPr wrap="square" rtlCol="0">
            <a:spAutoFit/>
          </a:bodyPr>
          <a:lstStyle/>
          <a:p>
            <a:r>
              <a:rPr lang="en-GB" sz="1200" u="sng" dirty="0" err="1">
                <a:solidFill>
                  <a:schemeClr val="bg1">
                    <a:lumMod val="75000"/>
                  </a:schemeClr>
                </a:solidFill>
              </a:rPr>
              <a:t>text_id</a:t>
            </a:r>
            <a:endParaRPr lang="en-DE" sz="1200" u="sng" dirty="0">
              <a:solidFill>
                <a:schemeClr val="bg1">
                  <a:lumMod val="75000"/>
                </a:schemeClr>
              </a:solidFill>
            </a:endParaRPr>
          </a:p>
        </p:txBody>
      </p:sp>
      <p:sp>
        <p:nvSpPr>
          <p:cNvPr id="49" name="TextBox 48">
            <a:extLst>
              <a:ext uri="{FF2B5EF4-FFF2-40B4-BE49-F238E27FC236}">
                <a16:creationId xmlns:a16="http://schemas.microsoft.com/office/drawing/2014/main" id="{72B8F97A-D57C-E0F5-F3CB-EAF82CEBE2AE}"/>
              </a:ext>
            </a:extLst>
          </p:cNvPr>
          <p:cNvSpPr txBox="1"/>
          <p:nvPr/>
        </p:nvSpPr>
        <p:spPr>
          <a:xfrm>
            <a:off x="4451878" y="5298709"/>
            <a:ext cx="3110945" cy="1569660"/>
          </a:xfrm>
          <a:prstGeom prst="rect">
            <a:avLst/>
          </a:prstGeom>
          <a:noFill/>
        </p:spPr>
        <p:txBody>
          <a:bodyPr wrap="square" rtlCol="0">
            <a:spAutoFit/>
          </a:bodyPr>
          <a:lstStyle/>
          <a:p>
            <a:r>
              <a:rPr lang="en-US" sz="1200" dirty="0"/>
              <a:t>322ex         FALSE        0.922         TRUE     </a:t>
            </a:r>
          </a:p>
          <a:p>
            <a:r>
              <a:rPr lang="en-US" sz="1200" dirty="0"/>
              <a:t>ee245         FALSE        0.23	     FALSE</a:t>
            </a:r>
          </a:p>
          <a:p>
            <a:r>
              <a:rPr lang="en-US" sz="1200" dirty="0"/>
              <a:t>290r4          FALSE        0.899         FALSE</a:t>
            </a:r>
          </a:p>
          <a:p>
            <a:r>
              <a:rPr lang="en-US" sz="1200" dirty="0"/>
              <a:t>3345t          FALSE        0.95           TRUE</a:t>
            </a:r>
          </a:p>
          <a:p>
            <a:r>
              <a:rPr lang="en-US" sz="1200" dirty="0"/>
              <a:t>3369w        FALSE        0.123          FALSE</a:t>
            </a:r>
          </a:p>
          <a:p>
            <a:r>
              <a:rPr lang="en-US" sz="1200" dirty="0"/>
              <a:t>	     :</a:t>
            </a:r>
          </a:p>
          <a:p>
            <a:pPr lvl="1"/>
            <a:r>
              <a:rPr lang="en-US" sz="1200" dirty="0"/>
              <a:t>	     :  </a:t>
            </a:r>
          </a:p>
          <a:p>
            <a:pPr lvl="2"/>
            <a:r>
              <a:rPr lang="en-US" sz="1200" dirty="0"/>
              <a:t>   </a:t>
            </a:r>
          </a:p>
        </p:txBody>
      </p:sp>
      <p:sp>
        <p:nvSpPr>
          <p:cNvPr id="50" name="TextBox 49">
            <a:extLst>
              <a:ext uri="{FF2B5EF4-FFF2-40B4-BE49-F238E27FC236}">
                <a16:creationId xmlns:a16="http://schemas.microsoft.com/office/drawing/2014/main" id="{025BB5EB-2212-C1AE-DAB9-92982ABEE089}"/>
              </a:ext>
            </a:extLst>
          </p:cNvPr>
          <p:cNvSpPr txBox="1"/>
          <p:nvPr/>
        </p:nvSpPr>
        <p:spPr>
          <a:xfrm>
            <a:off x="5004370" y="5030569"/>
            <a:ext cx="1148794" cy="276999"/>
          </a:xfrm>
          <a:prstGeom prst="rect">
            <a:avLst/>
          </a:prstGeom>
          <a:noFill/>
        </p:spPr>
        <p:txBody>
          <a:bodyPr wrap="square" rtlCol="0">
            <a:spAutoFit/>
          </a:bodyPr>
          <a:lstStyle/>
          <a:p>
            <a:r>
              <a:rPr lang="en-GB" sz="1200" u="sng" dirty="0">
                <a:solidFill>
                  <a:schemeClr val="accent1"/>
                </a:solidFill>
              </a:rPr>
              <a:t>statistics</a:t>
            </a:r>
            <a:endParaRPr lang="en-DE" sz="1200" u="sng" dirty="0">
              <a:solidFill>
                <a:schemeClr val="accent1"/>
              </a:solidFill>
            </a:endParaRPr>
          </a:p>
        </p:txBody>
      </p:sp>
      <p:sp>
        <p:nvSpPr>
          <p:cNvPr id="53" name="TextBox 52">
            <a:extLst>
              <a:ext uri="{FF2B5EF4-FFF2-40B4-BE49-F238E27FC236}">
                <a16:creationId xmlns:a16="http://schemas.microsoft.com/office/drawing/2014/main" id="{F42C16E8-EA68-E465-CE91-8AE3E669A687}"/>
              </a:ext>
            </a:extLst>
          </p:cNvPr>
          <p:cNvSpPr txBox="1"/>
          <p:nvPr/>
        </p:nvSpPr>
        <p:spPr>
          <a:xfrm>
            <a:off x="6182857" y="5021452"/>
            <a:ext cx="1480304" cy="276999"/>
          </a:xfrm>
          <a:prstGeom prst="rect">
            <a:avLst/>
          </a:prstGeom>
          <a:noFill/>
        </p:spPr>
        <p:txBody>
          <a:bodyPr wrap="square" rtlCol="0">
            <a:spAutoFit/>
          </a:bodyPr>
          <a:lstStyle/>
          <a:p>
            <a:r>
              <a:rPr lang="en-GB" sz="1200" u="sng" dirty="0" err="1">
                <a:solidFill>
                  <a:schemeClr val="accent1"/>
                </a:solidFill>
              </a:rPr>
              <a:t>text_mining_stat</a:t>
            </a:r>
            <a:endParaRPr lang="en-DE" sz="1200" u="sng" dirty="0">
              <a:solidFill>
                <a:schemeClr val="accent1"/>
              </a:solidFill>
            </a:endParaRPr>
          </a:p>
        </p:txBody>
      </p:sp>
      <p:cxnSp>
        <p:nvCxnSpPr>
          <p:cNvPr id="59" name="Connector: Curved 58">
            <a:extLst>
              <a:ext uri="{FF2B5EF4-FFF2-40B4-BE49-F238E27FC236}">
                <a16:creationId xmlns:a16="http://schemas.microsoft.com/office/drawing/2014/main" id="{D0B2A301-2AB8-CB3C-5960-F4AA417BE333}"/>
              </a:ext>
            </a:extLst>
          </p:cNvPr>
          <p:cNvCxnSpPr>
            <a:cxnSpLocks/>
            <a:stCxn id="29" idx="2"/>
          </p:cNvCxnSpPr>
          <p:nvPr/>
        </p:nvCxnSpPr>
        <p:spPr>
          <a:xfrm rot="5400000" flipH="1">
            <a:off x="8636658" y="5041442"/>
            <a:ext cx="592582" cy="2600099"/>
          </a:xfrm>
          <a:prstGeom prst="curvedConnector4">
            <a:avLst>
              <a:gd name="adj1" fmla="val -6001"/>
              <a:gd name="adj2" fmla="val 88625"/>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B9B31123-224B-7966-FB12-BCF17531D236}"/>
              </a:ext>
            </a:extLst>
          </p:cNvPr>
          <p:cNvCxnSpPr/>
          <p:nvPr/>
        </p:nvCxnSpPr>
        <p:spPr>
          <a:xfrm flipH="1" flipV="1">
            <a:off x="2936240" y="5648960"/>
            <a:ext cx="1500987" cy="6604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1323EB8D-9092-07C8-5BC9-9028D262E5A2}"/>
              </a:ext>
            </a:extLst>
          </p:cNvPr>
          <p:cNvSpPr txBox="1"/>
          <p:nvPr/>
        </p:nvSpPr>
        <p:spPr>
          <a:xfrm>
            <a:off x="2569442" y="6273653"/>
            <a:ext cx="2743200" cy="461665"/>
          </a:xfrm>
          <a:prstGeom prst="rect">
            <a:avLst/>
          </a:prstGeom>
          <a:noFill/>
        </p:spPr>
        <p:txBody>
          <a:bodyPr wrap="square" rtlCol="0">
            <a:spAutoFit/>
          </a:bodyPr>
          <a:lstStyle/>
          <a:p>
            <a:r>
              <a:rPr lang="en-US" sz="1200" dirty="0">
                <a:solidFill>
                  <a:schemeClr val="accent2"/>
                </a:solidFill>
                <a:latin typeface="+mj-lt"/>
              </a:rPr>
              <a:t>Add detection filters to original </a:t>
            </a:r>
          </a:p>
          <a:p>
            <a:r>
              <a:rPr lang="en-US" sz="1200" dirty="0">
                <a:solidFill>
                  <a:schemeClr val="accent2"/>
                </a:solidFill>
                <a:latin typeface="+mj-lt"/>
              </a:rPr>
              <a:t>reduced data set acc. to text id </a:t>
            </a:r>
            <a:endParaRPr lang="en-DE" sz="1200" dirty="0">
              <a:solidFill>
                <a:schemeClr val="accent2"/>
              </a:solidFill>
              <a:latin typeface="+mj-lt"/>
            </a:endParaRPr>
          </a:p>
        </p:txBody>
      </p:sp>
    </p:spTree>
    <p:extLst>
      <p:ext uri="{BB962C8B-B14F-4D97-AF65-F5344CB8AC3E}">
        <p14:creationId xmlns:p14="http://schemas.microsoft.com/office/powerpoint/2010/main" val="426283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54043-FDC2-FE7B-5190-B1396D0E6CDB}"/>
              </a:ext>
            </a:extLst>
          </p:cNvPr>
          <p:cNvSpPr>
            <a:spLocks noGrp="1"/>
          </p:cNvSpPr>
          <p:nvPr>
            <p:ph type="title"/>
          </p:nvPr>
        </p:nvSpPr>
        <p:spPr>
          <a:xfrm>
            <a:off x="377485" y="95172"/>
            <a:ext cx="10190923" cy="1052623"/>
          </a:xfrm>
        </p:spPr>
        <p:txBody>
          <a:bodyPr/>
          <a:lstStyle/>
          <a:p>
            <a:r>
              <a:rPr lang="en-US" sz="2800" dirty="0"/>
              <a:t>4.1 Technical aspects of text mining </a:t>
            </a:r>
            <a:endParaRPr lang="en-DE" sz="2800" dirty="0"/>
          </a:p>
        </p:txBody>
      </p:sp>
      <p:sp>
        <p:nvSpPr>
          <p:cNvPr id="3" name="Text Placeholder 2">
            <a:extLst>
              <a:ext uri="{FF2B5EF4-FFF2-40B4-BE49-F238E27FC236}">
                <a16:creationId xmlns:a16="http://schemas.microsoft.com/office/drawing/2014/main" id="{8A743D19-B2AD-2D05-8795-76C32699F13B}"/>
              </a:ext>
            </a:extLst>
          </p:cNvPr>
          <p:cNvSpPr>
            <a:spLocks noGrp="1"/>
          </p:cNvSpPr>
          <p:nvPr>
            <p:ph type="body" sz="quarter" idx="11"/>
          </p:nvPr>
        </p:nvSpPr>
        <p:spPr>
          <a:xfrm>
            <a:off x="377485" y="1346943"/>
            <a:ext cx="11710988" cy="5233322"/>
          </a:xfrm>
        </p:spPr>
        <p:txBody>
          <a:bodyPr anchor="t">
            <a:normAutofit fontScale="85000" lnSpcReduction="10000"/>
          </a:bodyPr>
          <a:lstStyle/>
          <a:p>
            <a:pPr marL="0" indent="0">
              <a:buNone/>
            </a:pPr>
            <a:r>
              <a:rPr lang="en-US" dirty="0">
                <a:latin typeface="+mj-lt"/>
              </a:rPr>
              <a:t>For a </a:t>
            </a:r>
            <a:r>
              <a:rPr lang="en-US" b="1" dirty="0">
                <a:latin typeface="+mj-lt"/>
              </a:rPr>
              <a:t>gender classification</a:t>
            </a:r>
            <a:r>
              <a:rPr lang="en-US" dirty="0">
                <a:latin typeface="+mj-lt"/>
              </a:rPr>
              <a:t>, the “statistics” filter on the previous slide is exchanged for the “gender” filter from the title pattern matching. It would also be possible to use a combination of different identifiers such as the </a:t>
            </a:r>
            <a:r>
              <a:rPr lang="en-US" dirty="0" err="1">
                <a:latin typeface="+mj-lt"/>
              </a:rPr>
              <a:t>gen_donor</a:t>
            </a:r>
            <a:r>
              <a:rPr lang="en-US" dirty="0">
                <a:latin typeface="+mj-lt"/>
              </a:rPr>
              <a:t> as the “gender” filter, but a bias can be introduced this way. </a:t>
            </a:r>
          </a:p>
          <a:p>
            <a:pPr marL="0" indent="0">
              <a:buNone/>
            </a:pPr>
            <a:endParaRPr lang="en-US" dirty="0">
              <a:latin typeface="+mj-lt"/>
            </a:endParaRPr>
          </a:p>
          <a:p>
            <a:pPr marL="0" indent="0">
              <a:buNone/>
            </a:pPr>
            <a:r>
              <a:rPr lang="en-US" dirty="0">
                <a:latin typeface="+mj-lt"/>
              </a:rPr>
              <a:t>The classification is based on a regularizing gradient boosting framework implemented in the </a:t>
            </a:r>
            <a:r>
              <a:rPr lang="en-US" b="1" dirty="0" err="1">
                <a:latin typeface="+mj-lt"/>
              </a:rPr>
              <a:t>XGBoost</a:t>
            </a:r>
            <a:r>
              <a:rPr lang="en-US" b="1" dirty="0">
                <a:latin typeface="+mj-lt"/>
              </a:rPr>
              <a:t> </a:t>
            </a:r>
            <a:r>
              <a:rPr lang="en-US" dirty="0">
                <a:latin typeface="+mj-lt"/>
                <a:hlinkClick r:id="rId2"/>
              </a:rPr>
              <a:t>project</a:t>
            </a:r>
            <a:r>
              <a:rPr lang="en-US" dirty="0">
                <a:latin typeface="+mj-lt"/>
              </a:rPr>
              <a:t>. For a short but really good introduction into boosted trees, see the </a:t>
            </a:r>
            <a:r>
              <a:rPr lang="en-US" dirty="0">
                <a:latin typeface="+mj-lt"/>
                <a:hlinkClick r:id="rId3"/>
              </a:rPr>
              <a:t>project documentation</a:t>
            </a:r>
            <a:r>
              <a:rPr lang="en-US" dirty="0">
                <a:latin typeface="+mj-lt"/>
              </a:rPr>
              <a:t>. For more information on gradient boosting, consider </a:t>
            </a:r>
            <a:r>
              <a:rPr lang="en-US" dirty="0">
                <a:latin typeface="+mj-lt"/>
                <a:hlinkClick r:id="rId4"/>
              </a:rPr>
              <a:t>this</a:t>
            </a:r>
            <a:r>
              <a:rPr lang="en-US" dirty="0">
                <a:latin typeface="+mj-lt"/>
              </a:rPr>
              <a:t>. In this text mining classification, the algorithm learns the importance for each word (e.g. for gender “woman” with very high importance, “air” witch very low importance) and can thereby classify unknown projects based on the words in the description.</a:t>
            </a:r>
          </a:p>
          <a:p>
            <a:pPr marL="0" indent="0">
              <a:buNone/>
            </a:pPr>
            <a:endParaRPr lang="en-US" dirty="0">
              <a:latin typeface="+mj-lt"/>
            </a:endParaRPr>
          </a:p>
          <a:p>
            <a:pPr marL="0" indent="0">
              <a:buNone/>
            </a:pPr>
            <a:r>
              <a:rPr lang="en-US" dirty="0">
                <a:latin typeface="+mj-lt"/>
              </a:rPr>
              <a:t>A few </a:t>
            </a:r>
            <a:r>
              <a:rPr lang="en-US" b="1" dirty="0">
                <a:latin typeface="+mj-lt"/>
              </a:rPr>
              <a:t>parameters</a:t>
            </a:r>
            <a:r>
              <a:rPr lang="en-US" dirty="0">
                <a:latin typeface="+mj-lt"/>
              </a:rPr>
              <a:t> were introduced for testing purposes or to speed up the process:</a:t>
            </a:r>
          </a:p>
          <a:p>
            <a:r>
              <a:rPr lang="en-US" b="1" dirty="0" err="1">
                <a:latin typeface="+mj-lt"/>
              </a:rPr>
              <a:t>n_gram</a:t>
            </a:r>
            <a:r>
              <a:rPr lang="en-US" b="1" dirty="0">
                <a:latin typeface="+mj-lt"/>
              </a:rPr>
              <a:t>: </a:t>
            </a:r>
            <a:r>
              <a:rPr lang="en-US" dirty="0">
                <a:latin typeface="+mj-lt"/>
              </a:rPr>
              <a:t>if set to integers larger than one, the classification considers also word combinations of that length for the importance matrix (e.g. “information system” with high importance); high computation time for </a:t>
            </a:r>
            <a:r>
              <a:rPr lang="en-US" dirty="0" err="1">
                <a:latin typeface="+mj-lt"/>
              </a:rPr>
              <a:t>n_gram</a:t>
            </a:r>
            <a:r>
              <a:rPr lang="en-US" dirty="0">
                <a:latin typeface="+mj-lt"/>
              </a:rPr>
              <a:t> &gt; 1 due to exponential growth of DTMs</a:t>
            </a:r>
          </a:p>
          <a:p>
            <a:r>
              <a:rPr lang="en-US" b="1" dirty="0" err="1">
                <a:latin typeface="+mj-lt"/>
              </a:rPr>
              <a:t>full_learning_percent</a:t>
            </a:r>
            <a:r>
              <a:rPr lang="en-US" b="1" dirty="0">
                <a:latin typeface="+mj-lt"/>
              </a:rPr>
              <a:t>: </a:t>
            </a:r>
            <a:r>
              <a:rPr lang="en-US" dirty="0">
                <a:latin typeface="+mj-lt"/>
              </a:rPr>
              <a:t>take only x% of the full learning set if the size is too large for RAM (only for </a:t>
            </a:r>
            <a:r>
              <a:rPr lang="en-US" dirty="0" err="1">
                <a:latin typeface="+mj-lt"/>
              </a:rPr>
              <a:t>en</a:t>
            </a:r>
            <a:r>
              <a:rPr lang="en-US" dirty="0">
                <a:latin typeface="+mj-lt"/>
              </a:rPr>
              <a:t> &amp; gender)</a:t>
            </a:r>
          </a:p>
          <a:p>
            <a:r>
              <a:rPr lang="en-US" b="1" dirty="0" err="1">
                <a:latin typeface="+mj-lt"/>
              </a:rPr>
              <a:t>neg_sample_fraction</a:t>
            </a:r>
            <a:r>
              <a:rPr lang="en-US" b="1" dirty="0">
                <a:latin typeface="+mj-lt"/>
              </a:rPr>
              <a:t>: </a:t>
            </a:r>
            <a:r>
              <a:rPr lang="en-US" dirty="0">
                <a:latin typeface="+mj-lt"/>
              </a:rPr>
              <a:t>Fraction of negatively marked projects to positively marked in the learning set</a:t>
            </a:r>
            <a:endParaRPr lang="en-US" b="1" dirty="0">
              <a:latin typeface="+mj-lt"/>
            </a:endParaRPr>
          </a:p>
          <a:p>
            <a:r>
              <a:rPr lang="en-US" b="1" dirty="0" err="1">
                <a:latin typeface="+mj-lt"/>
              </a:rPr>
              <a:t>frac_pred_set</a:t>
            </a:r>
            <a:r>
              <a:rPr lang="en-US" b="1" dirty="0">
                <a:latin typeface="+mj-lt"/>
              </a:rPr>
              <a:t>:</a:t>
            </a:r>
            <a:r>
              <a:rPr lang="en-US" dirty="0">
                <a:latin typeface="+mj-lt"/>
              </a:rPr>
              <a:t> use only x% of full prediction set; can be used to speed up the whole process for testing purposes</a:t>
            </a:r>
          </a:p>
          <a:p>
            <a:r>
              <a:rPr lang="en-US" b="1" dirty="0" err="1">
                <a:latin typeface="+mj-lt"/>
              </a:rPr>
              <a:t>save_fit_xgb</a:t>
            </a:r>
            <a:r>
              <a:rPr lang="en-US" b="1" dirty="0">
                <a:latin typeface="+mj-lt"/>
              </a:rPr>
              <a:t> &amp; </a:t>
            </a:r>
            <a:r>
              <a:rPr lang="en-US" b="1" dirty="0" err="1">
                <a:latin typeface="+mj-lt"/>
              </a:rPr>
              <a:t>load_fit_xgb</a:t>
            </a:r>
            <a:r>
              <a:rPr lang="en-US" b="1" dirty="0">
                <a:latin typeface="+mj-lt"/>
              </a:rPr>
              <a:t>: </a:t>
            </a:r>
            <a:r>
              <a:rPr lang="en-US" dirty="0">
                <a:latin typeface="+mj-lt"/>
              </a:rPr>
              <a:t>can be used to save the fitted model in the second iteration; use load to load a previously fitted model to save computation time </a:t>
            </a:r>
          </a:p>
          <a:p>
            <a:r>
              <a:rPr lang="en-US" b="1" dirty="0" err="1">
                <a:latin typeface="+mj-lt"/>
              </a:rPr>
              <a:t>split_pred</a:t>
            </a:r>
            <a:r>
              <a:rPr lang="en-US" b="1" dirty="0">
                <a:latin typeface="+mj-lt"/>
              </a:rPr>
              <a:t> &amp; </a:t>
            </a:r>
            <a:r>
              <a:rPr lang="en-US" b="1" dirty="0" err="1">
                <a:latin typeface="+mj-lt"/>
              </a:rPr>
              <a:t>n_pred_sets</a:t>
            </a:r>
            <a:r>
              <a:rPr lang="en-US" b="1" dirty="0">
                <a:latin typeface="+mj-lt"/>
              </a:rPr>
              <a:t>:</a:t>
            </a:r>
            <a:r>
              <a:rPr lang="en-US" dirty="0">
                <a:latin typeface="+mj-lt"/>
              </a:rPr>
              <a:t> for splitting up the prediction set into </a:t>
            </a:r>
            <a:r>
              <a:rPr lang="en-US" dirty="0" err="1">
                <a:latin typeface="+mj-lt"/>
              </a:rPr>
              <a:t>n_pred_sets</a:t>
            </a:r>
            <a:r>
              <a:rPr lang="en-US" dirty="0">
                <a:latin typeface="+mj-lt"/>
              </a:rPr>
              <a:t> data frames to handle very large prediction sets; preserves RAM when predictions are made since only a </a:t>
            </a:r>
            <a:r>
              <a:rPr lang="en-US" dirty="0" err="1">
                <a:latin typeface="+mj-lt"/>
              </a:rPr>
              <a:t>n_pred_sets</a:t>
            </a:r>
            <a:r>
              <a:rPr lang="en-US" baseline="30000" dirty="0" err="1">
                <a:latin typeface="+mj-lt"/>
              </a:rPr>
              <a:t>th</a:t>
            </a:r>
            <a:r>
              <a:rPr lang="en-US" dirty="0">
                <a:latin typeface="+mj-lt"/>
              </a:rPr>
              <a:t> of the full prediction set has to be held in the memory at the same time.</a:t>
            </a:r>
          </a:p>
        </p:txBody>
      </p:sp>
      <p:sp>
        <p:nvSpPr>
          <p:cNvPr id="4" name="Slide Number Placeholder 3">
            <a:extLst>
              <a:ext uri="{FF2B5EF4-FFF2-40B4-BE49-F238E27FC236}">
                <a16:creationId xmlns:a16="http://schemas.microsoft.com/office/drawing/2014/main" id="{3BFBAE09-4058-3206-BB80-3D197440660A}"/>
              </a:ext>
            </a:extLst>
          </p:cNvPr>
          <p:cNvSpPr>
            <a:spLocks noGrp="1"/>
          </p:cNvSpPr>
          <p:nvPr>
            <p:ph type="sldNum" sz="quarter" idx="4"/>
          </p:nvPr>
        </p:nvSpPr>
        <p:spPr/>
        <p:txBody>
          <a:bodyPr/>
          <a:lstStyle/>
          <a:p>
            <a:fld id="{1F409BD1-A964-4FD9-BBE3-20B2B964D622}" type="slidenum">
              <a:rPr lang="en-GB" smtClean="0"/>
              <a:pPr/>
              <a:t>8</a:t>
            </a:fld>
            <a:endParaRPr lang="en-GB"/>
          </a:p>
        </p:txBody>
      </p:sp>
    </p:spTree>
    <p:extLst>
      <p:ext uri="{BB962C8B-B14F-4D97-AF65-F5344CB8AC3E}">
        <p14:creationId xmlns:p14="http://schemas.microsoft.com/office/powerpoint/2010/main" val="4135413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31EE4-C42E-B833-5E50-F6A74589B59E}"/>
              </a:ext>
            </a:extLst>
          </p:cNvPr>
          <p:cNvSpPr>
            <a:spLocks noGrp="1"/>
          </p:cNvSpPr>
          <p:nvPr>
            <p:ph type="title"/>
          </p:nvPr>
        </p:nvSpPr>
        <p:spPr/>
        <p:txBody>
          <a:bodyPr/>
          <a:lstStyle/>
          <a:p>
            <a:r>
              <a:rPr lang="en-US" sz="2800" dirty="0"/>
              <a:t>4.2 Performance checks </a:t>
            </a:r>
            <a:endParaRPr lang="en-DE" sz="2800" dirty="0"/>
          </a:p>
        </p:txBody>
      </p:sp>
      <p:sp>
        <p:nvSpPr>
          <p:cNvPr id="3" name="Text Placeholder 2">
            <a:extLst>
              <a:ext uri="{FF2B5EF4-FFF2-40B4-BE49-F238E27FC236}">
                <a16:creationId xmlns:a16="http://schemas.microsoft.com/office/drawing/2014/main" id="{76DDEBAF-9E0D-EC3A-3EAB-F6F278E44F3C}"/>
              </a:ext>
            </a:extLst>
          </p:cNvPr>
          <p:cNvSpPr>
            <a:spLocks noGrp="1"/>
          </p:cNvSpPr>
          <p:nvPr>
            <p:ph type="body" sz="quarter" idx="11"/>
          </p:nvPr>
        </p:nvSpPr>
        <p:spPr>
          <a:xfrm>
            <a:off x="240506" y="1205022"/>
            <a:ext cx="11870214" cy="3316178"/>
          </a:xfrm>
        </p:spPr>
        <p:txBody>
          <a:bodyPr anchor="t">
            <a:normAutofit/>
          </a:bodyPr>
          <a:lstStyle/>
          <a:p>
            <a:pPr marL="0" indent="0">
              <a:buNone/>
            </a:pPr>
            <a:r>
              <a:rPr lang="en-US" sz="2000" dirty="0">
                <a:latin typeface="+mj-lt"/>
              </a:rPr>
              <a:t>The most insight into the way the classification works is through the </a:t>
            </a:r>
            <a:r>
              <a:rPr lang="en-US" sz="2000" b="1" dirty="0">
                <a:latin typeface="+mj-lt"/>
              </a:rPr>
              <a:t>importance matrix. </a:t>
            </a:r>
            <a:r>
              <a:rPr lang="en-US" sz="2000" dirty="0">
                <a:latin typeface="+mj-lt"/>
              </a:rPr>
              <a:t>Through the relative importance of each word, the probability score for a long description can be reconstructed.</a:t>
            </a:r>
          </a:p>
          <a:p>
            <a:pPr marL="0" indent="0">
              <a:buNone/>
            </a:pPr>
            <a:endParaRPr lang="en-US" sz="2000" dirty="0">
              <a:latin typeface="+mj-lt"/>
            </a:endParaRPr>
          </a:p>
          <a:p>
            <a:pPr marL="0" indent="0">
              <a:buNone/>
            </a:pPr>
            <a:r>
              <a:rPr lang="en-US" sz="2000" dirty="0">
                <a:latin typeface="+mj-lt"/>
              </a:rPr>
              <a:t>For checking the quality of the classification and determining the 				      optimal threshold, the </a:t>
            </a:r>
            <a:r>
              <a:rPr lang="en-US" sz="2000" b="1" dirty="0">
                <a:latin typeface="+mj-lt"/>
              </a:rPr>
              <a:t>precision, accuracy </a:t>
            </a:r>
            <a:r>
              <a:rPr lang="en-US" sz="2000" dirty="0">
                <a:latin typeface="+mj-lt"/>
              </a:rPr>
              <a:t>and </a:t>
            </a:r>
            <a:r>
              <a:rPr lang="en-US" sz="2000" b="1" dirty="0">
                <a:latin typeface="+mj-lt"/>
              </a:rPr>
              <a:t>recall </a:t>
            </a:r>
            <a:r>
              <a:rPr lang="en-US" sz="2000" dirty="0">
                <a:latin typeface="+mj-lt"/>
              </a:rPr>
              <a:t>are of interest. </a:t>
            </a:r>
            <a:endParaRPr lang="en-DE" sz="2000" dirty="0">
              <a:latin typeface="+mj-lt"/>
            </a:endParaRPr>
          </a:p>
        </p:txBody>
      </p:sp>
      <p:sp>
        <p:nvSpPr>
          <p:cNvPr id="4" name="Slide Number Placeholder 3">
            <a:extLst>
              <a:ext uri="{FF2B5EF4-FFF2-40B4-BE49-F238E27FC236}">
                <a16:creationId xmlns:a16="http://schemas.microsoft.com/office/drawing/2014/main" id="{77C0E620-704C-2133-C28F-F2F8709B9CD4}"/>
              </a:ext>
            </a:extLst>
          </p:cNvPr>
          <p:cNvSpPr>
            <a:spLocks noGrp="1"/>
          </p:cNvSpPr>
          <p:nvPr>
            <p:ph type="sldNum" sz="quarter" idx="4"/>
          </p:nvPr>
        </p:nvSpPr>
        <p:spPr/>
        <p:txBody>
          <a:bodyPr/>
          <a:lstStyle/>
          <a:p>
            <a:fld id="{1F409BD1-A964-4FD9-BBE3-20B2B964D622}" type="slidenum">
              <a:rPr lang="en-GB" smtClean="0"/>
              <a:pPr/>
              <a:t>9</a:t>
            </a:fld>
            <a:endParaRPr lang="en-GB"/>
          </a:p>
        </p:txBody>
      </p:sp>
      <p:pic>
        <p:nvPicPr>
          <p:cNvPr id="6" name="Picture 5">
            <a:extLst>
              <a:ext uri="{FF2B5EF4-FFF2-40B4-BE49-F238E27FC236}">
                <a16:creationId xmlns:a16="http://schemas.microsoft.com/office/drawing/2014/main" id="{53BD02DC-E7BF-846C-D58F-72978E72E406}"/>
              </a:ext>
            </a:extLst>
          </p:cNvPr>
          <p:cNvPicPr>
            <a:picLocks noChangeAspect="1"/>
          </p:cNvPicPr>
          <p:nvPr/>
        </p:nvPicPr>
        <p:blipFill>
          <a:blip r:embed="rId2"/>
          <a:stretch>
            <a:fillRect/>
          </a:stretch>
        </p:blipFill>
        <p:spPr>
          <a:xfrm>
            <a:off x="7356839" y="1970831"/>
            <a:ext cx="4499265" cy="4751356"/>
          </a:xfrm>
          <a:prstGeom prst="rect">
            <a:avLst/>
          </a:prstGeom>
        </p:spPr>
      </p:pic>
      <p:pic>
        <p:nvPicPr>
          <p:cNvPr id="8" name="Picture 7">
            <a:extLst>
              <a:ext uri="{FF2B5EF4-FFF2-40B4-BE49-F238E27FC236}">
                <a16:creationId xmlns:a16="http://schemas.microsoft.com/office/drawing/2014/main" id="{417ADE82-2714-0D13-600D-74060D1504C7}"/>
              </a:ext>
            </a:extLst>
          </p:cNvPr>
          <p:cNvPicPr>
            <a:picLocks noChangeAspect="1"/>
          </p:cNvPicPr>
          <p:nvPr/>
        </p:nvPicPr>
        <p:blipFill>
          <a:blip r:embed="rId3"/>
          <a:stretch>
            <a:fillRect/>
          </a:stretch>
        </p:blipFill>
        <p:spPr>
          <a:xfrm>
            <a:off x="2115278" y="3201156"/>
            <a:ext cx="4499265" cy="3531498"/>
          </a:xfrm>
          <a:prstGeom prst="rect">
            <a:avLst/>
          </a:prstGeom>
        </p:spPr>
      </p:pic>
    </p:spTree>
    <p:extLst>
      <p:ext uri="{BB962C8B-B14F-4D97-AF65-F5344CB8AC3E}">
        <p14:creationId xmlns:p14="http://schemas.microsoft.com/office/powerpoint/2010/main" val="1322596138"/>
      </p:ext>
    </p:extLst>
  </p:cSld>
  <p:clrMapOvr>
    <a:masterClrMapping/>
  </p:clrMapOvr>
</p:sld>
</file>

<file path=ppt/theme/theme1.xml><?xml version="1.0" encoding="utf-8"?>
<a:theme xmlns:a="http://schemas.openxmlformats.org/drawingml/2006/main" name="2_Conception personnalisée">
  <a:themeElements>
    <a:clrScheme name="Personnalisé 1">
      <a:dk1>
        <a:srgbClr val="009B9D"/>
      </a:dk1>
      <a:lt1>
        <a:srgbClr val="EB6651"/>
      </a:lt1>
      <a:dk2>
        <a:srgbClr val="EC9A3B"/>
      </a:dk2>
      <a:lt2>
        <a:srgbClr val="A46A25"/>
      </a:lt2>
      <a:accent1>
        <a:srgbClr val="2F2F2F"/>
      </a:accent1>
      <a:accent2>
        <a:srgbClr val="656565"/>
      </a:accent2>
      <a:accent3>
        <a:srgbClr val="A5A5A5"/>
      </a:accent3>
      <a:accent4>
        <a:srgbClr val="EDEDED"/>
      </a:accent4>
      <a:accent5>
        <a:srgbClr val="FFFFFF"/>
      </a:accent5>
      <a:accent6>
        <a:srgbClr val="FFFFFF"/>
      </a:accent6>
      <a:hlink>
        <a:srgbClr val="A46A25"/>
      </a:hlink>
      <a:folHlink>
        <a:srgbClr val="A46A2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9FF69887386043AE52AE0482D09D81" ma:contentTypeVersion="0" ma:contentTypeDescription="Create a new document." ma:contentTypeScope="" ma:versionID="f9a96c903f5f8b9cb6ce76fc674012ab">
  <xsd:schema xmlns:xsd="http://www.w3.org/2001/XMLSchema" xmlns:xs="http://www.w3.org/2001/XMLSchema" xmlns:p="http://schemas.microsoft.com/office/2006/metadata/properties" targetNamespace="http://schemas.microsoft.com/office/2006/metadata/properties" ma:root="true" ma:fieldsID="0967b7be50301903c78f9c39c6fd9a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B190EF8-66FA-4B29-AB70-02E8B3934D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41EFA1F3-B1B7-4E85-B173-A252EB4424BA}">
  <ds:schemaRefs>
    <ds:schemaRef ds:uri="http://schemas.microsoft.com/sharepoint/v3/contenttype/forms"/>
  </ds:schemaRefs>
</ds:datastoreItem>
</file>

<file path=customXml/itemProps3.xml><?xml version="1.0" encoding="utf-8"?>
<ds:datastoreItem xmlns:ds="http://schemas.openxmlformats.org/officeDocument/2006/customXml" ds:itemID="{1F86891B-4669-48A6-9227-8438B252D105}">
  <ds:schemaRefs>
    <ds:schemaRef ds:uri="http://schemas.microsoft.com/office/2006/documentManagement/types"/>
    <ds:schemaRef ds:uri="http://schemas.microsoft.com/office/2006/metadata/properties"/>
    <ds:schemaRef ds:uri="429740f0-934e-48f3-b1b5-74a8c26728bf"/>
    <ds:schemaRef ds:uri="55d38bc1-e2b4-4a36-80a2-8ab356a87cb9"/>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0</TotalTime>
  <Words>1801</Words>
  <Application>Microsoft Office PowerPoint</Application>
  <PresentationFormat>Widescreen</PresentationFormat>
  <Paragraphs>227</Paragraphs>
  <Slides>11</Slides>
  <Notes>5</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Arial</vt:lpstr>
      <vt:lpstr>Arial Black</vt:lpstr>
      <vt:lpstr>Calibri</vt:lpstr>
      <vt:lpstr>Calibri Light</vt:lpstr>
      <vt:lpstr>Cambria Math</vt:lpstr>
      <vt:lpstr>Century Gothic</vt:lpstr>
      <vt:lpstr>Open Sans</vt:lpstr>
      <vt:lpstr>Verdana</vt:lpstr>
      <vt:lpstr>2_Conception personnalisée</vt:lpstr>
      <vt:lpstr>Methodology Outline </vt:lpstr>
      <vt:lpstr>  4 Steps to a comprehensive classification</vt:lpstr>
      <vt:lpstr>PowerPoint Presentation</vt:lpstr>
      <vt:lpstr>2. Adding unique text identifiers </vt:lpstr>
      <vt:lpstr>3. Title pattern matching </vt:lpstr>
      <vt:lpstr>3.1 Particularities for minority language </vt:lpstr>
      <vt:lpstr>4. Text mining of long descriptions </vt:lpstr>
      <vt:lpstr>4.1 Technical aspects of text mining </vt:lpstr>
      <vt:lpstr>4.2 Performance checks </vt:lpstr>
      <vt:lpstr>4.2 Performance checks </vt:lpstr>
      <vt:lpstr>PowerPoint Presentation</vt:lpstr>
    </vt:vector>
  </TitlesOfParts>
  <Company>OECD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PARIS21- promoting better data for better lives</dc:title>
  <dc:creator>POUPON Audrey, SDD/P21</dc:creator>
  <cp:lastModifiedBy>Johannes Abele</cp:lastModifiedBy>
  <cp:revision>16</cp:revision>
  <dcterms:created xsi:type="dcterms:W3CDTF">2019-09-10T09:33:30Z</dcterms:created>
  <dcterms:modified xsi:type="dcterms:W3CDTF">2022-08-02T16:17:41Z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ECDTopic">
    <vt:lpwstr>301;#PARIS21|69a82039-b463-46a0-89db-844dc6ff4751</vt:lpwstr>
  </property>
  <property fmtid="{D5CDD505-2E9C-101B-9397-08002B2CF9AE}" pid="3" name="OECDCountry">
    <vt:lpwstr/>
  </property>
  <property fmtid="{D5CDD505-2E9C-101B-9397-08002B2CF9AE}" pid="4" name="OECDCommittee">
    <vt:lpwstr/>
  </property>
  <property fmtid="{D5CDD505-2E9C-101B-9397-08002B2CF9AE}" pid="5" name="ContentTypeId">
    <vt:lpwstr>0x010100399FF69887386043AE52AE0482D09D81</vt:lpwstr>
  </property>
  <property fmtid="{D5CDD505-2E9C-101B-9397-08002B2CF9AE}" pid="6" name="OECDPWB">
    <vt:lpwstr>306;#5.1.5 Support to Statistics for Results (PARIS21)|1d347b57-e9f6-49f6-a510-0a777e30d8e2</vt:lpwstr>
  </property>
  <property fmtid="{D5CDD505-2E9C-101B-9397-08002B2CF9AE}" pid="7" name="eShareOrganisationTaxHTField0">
    <vt:lpwstr/>
  </property>
  <property fmtid="{D5CDD505-2E9C-101B-9397-08002B2CF9AE}" pid="8" name="OECDKeywords">
    <vt:lpwstr>304;#Management|a2b2dbd4-cb74-4e37-aefa-3822dac38b91;#305;#Board|4fb5ef23-e530-4800-8964-d6d66f65a02e</vt:lpwstr>
  </property>
  <property fmtid="{D5CDD505-2E9C-101B-9397-08002B2CF9AE}" pid="9" name="OECDHorizontalProjects">
    <vt:lpwstr/>
  </property>
  <property fmtid="{D5CDD505-2E9C-101B-9397-08002B2CF9AE}" pid="10" name="d0b6f6ac229144c2899590f0436d9385">
    <vt:lpwstr/>
  </property>
  <property fmtid="{D5CDD505-2E9C-101B-9397-08002B2CF9AE}" pid="11" name="OECDProject">
    <vt:lpwstr/>
  </property>
  <property fmtid="{D5CDD505-2E9C-101B-9397-08002B2CF9AE}" pid="12" name="OECDProjectOwnerStructure">
    <vt:lpwstr>303;#SDD/P21|0aa6a465-61c6-40fb-945e-c5c0f5d33f36</vt:lpwstr>
  </property>
  <property fmtid="{D5CDD505-2E9C-101B-9397-08002B2CF9AE}" pid="13" name="OECDOrganisation">
    <vt:lpwstr/>
  </property>
  <property fmtid="{D5CDD505-2E9C-101B-9397-08002B2CF9AE}" pid="14" name="_docset_NoMedatataSyncRequired">
    <vt:lpwstr>False</vt:lpwstr>
  </property>
</Properties>
</file>